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776" r:id="rId3"/>
    <p:sldMasterId id="2147483752" r:id="rId4"/>
  </p:sldMasterIdLst>
  <p:notesMasterIdLst>
    <p:notesMasterId r:id="rId13"/>
  </p:notesMasterIdLst>
  <p:sldIdLst>
    <p:sldId id="271" r:id="rId5"/>
    <p:sldId id="270" r:id="rId6"/>
    <p:sldId id="275" r:id="rId7"/>
    <p:sldId id="276" r:id="rId8"/>
    <p:sldId id="277" r:id="rId9"/>
    <p:sldId id="274" r:id="rId10"/>
    <p:sldId id="278" r:id="rId11"/>
    <p:sldId id="27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62B0BE-AE5A-E91E-AC3B-BE992B1B4A79}" v="53" dt="2023-02-01T14:09:40.722"/>
    <p1510:client id="{9867CBEA-40A8-9D76-507B-D9C151B336EC}" v="798" dt="2023-01-31T14:51:34.554"/>
    <p1510:client id="{C0D2A659-A8AA-EC00-C674-13625E5830BC}" v="248" dt="2023-01-31T12:00:21.946"/>
    <p1510:client id="{E771AC64-28C4-FC67-A825-CBF904105B72}" v="1501" dt="2023-02-07T12:35:02.4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7" autoAdjust="0"/>
    <p:restoredTop sz="68355"/>
  </p:normalViewPr>
  <p:slideViewPr>
    <p:cSldViewPr snapToGrid="0">
      <p:cViewPr varScale="1">
        <p:scale>
          <a:sx n="78" d="100"/>
          <a:sy n="78" d="100"/>
        </p:scale>
        <p:origin x="18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21F979-4547-4A3A-A3A2-55B2EE3424FC}" type="datetimeFigureOut">
              <a:t>21/02/2023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FC52F9-905A-4EB1-B64D-BA2B735BA047}" type="slidenum">
              <a:t>‹#›</a:t>
            </a:fld>
            <a:endParaRPr lang="en-US"/>
          </a:p>
        </p:txBody>
      </p:sp>
    </p:spTree>
    <p:extLst>
      <p:ext uri="{BB962C8B-B14F-4D97-AF65-F5344CB8AC3E}">
        <p14:creationId xmlns:p14="http://schemas.microsoft.com/office/powerpoint/2010/main" val="2888632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atacarpentry.org/image-processing/07-thresholding/index.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panose="020F0502020204030204" pitchFamily="34" charset="0"/>
              </a:rPr>
              <a:t>In this episode, we will learn how to use </a:t>
            </a:r>
            <a:r>
              <a:rPr lang="en-GB" b="0" i="0" dirty="0" err="1">
                <a:solidFill>
                  <a:srgbClr val="333333"/>
                </a:solidFill>
                <a:effectLst/>
                <a:latin typeface="Ubuntu" panose="020F0502020204030204" pitchFamily="34" charset="0"/>
              </a:rPr>
              <a:t>skimage</a:t>
            </a:r>
            <a:r>
              <a:rPr lang="en-GB" b="0" i="0" dirty="0">
                <a:solidFill>
                  <a:srgbClr val="333333"/>
                </a:solidFill>
                <a:effectLst/>
                <a:latin typeface="Ubuntu" panose="020F0502020204030204" pitchFamily="34" charset="0"/>
              </a:rPr>
              <a:t> functions to blur images.</a:t>
            </a:r>
          </a:p>
        </p:txBody>
      </p:sp>
      <p:sp>
        <p:nvSpPr>
          <p:cNvPr id="4" name="Slide Number Placeholder 3"/>
          <p:cNvSpPr>
            <a:spLocks noGrp="1"/>
          </p:cNvSpPr>
          <p:nvPr>
            <p:ph type="sldNum" idx="24"/>
          </p:nvPr>
        </p:nvSpPr>
        <p:spPr/>
        <p:txBody>
          <a:bodyPr/>
          <a:lstStyle/>
          <a:p>
            <a:pPr algn="r">
              <a:buNone/>
            </a:pPr>
            <a:fld id="{13F94545-58C9-4720-B6CA-4A7577470412}" type="slidenum">
              <a:rPr lang="nl-NL" sz="1400" b="0" strike="noStrike" spc="-1">
                <a:latin typeface="Times New Roman"/>
              </a:rPr>
              <a:t>1</a:t>
            </a:fld>
            <a:endParaRPr lang="nl-NL" sz="1400" b="0" strike="noStrike" spc="-1">
              <a:latin typeface="Times New Roman"/>
            </a:endParaRPr>
          </a:p>
        </p:txBody>
      </p:sp>
    </p:spTree>
    <p:extLst>
      <p:ext uri="{BB962C8B-B14F-4D97-AF65-F5344CB8AC3E}">
        <p14:creationId xmlns:p14="http://schemas.microsoft.com/office/powerpoint/2010/main" val="1912533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panose="020F0502020204030204" pitchFamily="34" charset="0"/>
              </a:rPr>
              <a:t>When processing an image, we are often interested in identifying objects represented within it so that we can perform some further analysis of these objects e.g. by counting them, measuring their sizes, etc.</a:t>
            </a:r>
          </a:p>
          <a:p>
            <a:pPr algn="l"/>
            <a:r>
              <a:rPr lang="en-GB" b="0" i="0" dirty="0">
                <a:solidFill>
                  <a:srgbClr val="333333"/>
                </a:solidFill>
                <a:effectLst/>
                <a:latin typeface="Ubuntu" panose="020F0502020204030204" pitchFamily="34" charset="0"/>
              </a:rPr>
              <a:t>An important concept associated with the identification of objects in an image is that of </a:t>
            </a:r>
            <a:r>
              <a:rPr lang="en-GB" b="0" i="1" dirty="0">
                <a:solidFill>
                  <a:srgbClr val="333333"/>
                </a:solidFill>
                <a:effectLst/>
                <a:latin typeface="Ubuntu" panose="020F0502020204030204" pitchFamily="34" charset="0"/>
              </a:rPr>
              <a:t>edges</a:t>
            </a:r>
            <a:r>
              <a:rPr lang="en-GB" b="0" i="0" dirty="0">
                <a:solidFill>
                  <a:srgbClr val="333333"/>
                </a:solidFill>
                <a:effectLst/>
                <a:latin typeface="Ubuntu" panose="020F0502020204030204" pitchFamily="34" charset="0"/>
              </a:rPr>
              <a:t>: the lines that represent a transition from one group of similar pixels in the image to another different group. One example of an edge is the pixels that represent the boundaries of an object in an image, where the background of the image ends and the object begins.</a:t>
            </a:r>
          </a:p>
          <a:p>
            <a:pPr algn="l"/>
            <a:r>
              <a:rPr lang="en-GB" b="0" i="0" dirty="0">
                <a:solidFill>
                  <a:srgbClr val="333333"/>
                </a:solidFill>
                <a:effectLst/>
                <a:latin typeface="Ubuntu" panose="020F0502020204030204" pitchFamily="34" charset="0"/>
              </a:rPr>
              <a:t>When we blur an image, we make the colour transition from one side of an edge in the image to another smooth rather than sudden. The effect is to average out rapid changes in pixel intensity.</a:t>
            </a:r>
          </a:p>
          <a:p>
            <a:pPr algn="l"/>
            <a:r>
              <a:rPr lang="en-GB" b="0" i="0" dirty="0">
                <a:solidFill>
                  <a:srgbClr val="333333"/>
                </a:solidFill>
                <a:effectLst/>
                <a:latin typeface="Ubuntu" panose="020B0504030602030204" pitchFamily="34" charset="0"/>
              </a:rPr>
              <a:t>Blurring is to make something less clear or distinct. This could be interpreted quite broadly in the context of image analysis - anything that reduces or distorts the detail of an image might apply.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Ubuntu" panose="020F0502020204030204" pitchFamily="34" charset="0"/>
              </a:rPr>
              <a:t>A blur is a very common operation we need to perform before other tasks such as </a:t>
            </a:r>
            <a:r>
              <a:rPr lang="en-GB" b="0" i="0" u="none" strike="noStrike" dirty="0">
                <a:solidFill>
                  <a:srgbClr val="196EBD"/>
                </a:solidFill>
                <a:effectLst/>
                <a:latin typeface="Ubuntu" panose="020F0502020204030204" pitchFamily="34" charset="0"/>
                <a:hlinkClick r:id="rId3"/>
              </a:rPr>
              <a:t>thresholding</a:t>
            </a:r>
            <a:r>
              <a:rPr lang="en-GB" b="0" i="0" dirty="0">
                <a:solidFill>
                  <a:srgbClr val="333333"/>
                </a:solidFill>
                <a:effectLst/>
                <a:latin typeface="Ubuntu" panose="020F0502020204030204" pitchFamily="34" charset="0"/>
              </a:rPr>
              <a:t>. </a:t>
            </a:r>
            <a:endParaRPr lang="en-NL" dirty="0"/>
          </a:p>
          <a:p>
            <a:pPr algn="l"/>
            <a:endParaRPr lang="en-NL" dirty="0"/>
          </a:p>
        </p:txBody>
      </p:sp>
      <p:sp>
        <p:nvSpPr>
          <p:cNvPr id="4" name="Slide Number Placeholder 3"/>
          <p:cNvSpPr>
            <a:spLocks noGrp="1"/>
          </p:cNvSpPr>
          <p:nvPr>
            <p:ph type="sldNum" sz="quarter" idx="5"/>
          </p:nvPr>
        </p:nvSpPr>
        <p:spPr/>
        <p:txBody>
          <a:bodyPr/>
          <a:lstStyle/>
          <a:p>
            <a:fld id="{06FC52F9-905A-4EB1-B64D-BA2B735BA047}" type="slidenum">
              <a:rPr lang="en-NL" smtClean="0"/>
              <a:t>2</a:t>
            </a:fld>
            <a:endParaRPr lang="en-NL"/>
          </a:p>
        </p:txBody>
      </p:sp>
    </p:spTree>
    <p:extLst>
      <p:ext uri="{BB962C8B-B14F-4D97-AF65-F5344CB8AC3E}">
        <p14:creationId xmlns:p14="http://schemas.microsoft.com/office/powerpoint/2010/main" val="3785488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panose="020B0504030602030204" pitchFamily="34" charset="0"/>
              </a:rPr>
              <a:t>In the day-to-day, macroscopic world, we have physical filters which separate out objects by size. A filter with small holes allows only small objects through, leaving larger objects behind. This is a good analogy for image filters. A high-pass filter will retain the smaller details in an image, filtering out the larger ones. A low-pass filter retains the larger features, analogous to what’s left behind by a physical filter mesh. </a:t>
            </a:r>
            <a:r>
              <a:rPr lang="en-GB" b="0" i="1" dirty="0">
                <a:solidFill>
                  <a:srgbClr val="333333"/>
                </a:solidFill>
                <a:effectLst/>
                <a:latin typeface="Ubuntu" panose="020B0504030602030204" pitchFamily="34" charset="0"/>
              </a:rPr>
              <a:t>High-</a:t>
            </a:r>
            <a:r>
              <a:rPr lang="en-GB" b="0" i="0" dirty="0">
                <a:solidFill>
                  <a:srgbClr val="333333"/>
                </a:solidFill>
                <a:effectLst/>
                <a:latin typeface="Ubuntu" panose="020B0504030602030204" pitchFamily="34" charset="0"/>
              </a:rPr>
              <a:t> and </a:t>
            </a:r>
            <a:r>
              <a:rPr lang="en-GB" b="0" i="1" dirty="0">
                <a:solidFill>
                  <a:srgbClr val="333333"/>
                </a:solidFill>
                <a:effectLst/>
                <a:latin typeface="Ubuntu" panose="020B0504030602030204" pitchFamily="34" charset="0"/>
              </a:rPr>
              <a:t>low-</a:t>
            </a:r>
            <a:r>
              <a:rPr lang="en-GB" b="0" i="0" dirty="0">
                <a:solidFill>
                  <a:srgbClr val="333333"/>
                </a:solidFill>
                <a:effectLst/>
                <a:latin typeface="Ubuntu" panose="020B0504030602030204" pitchFamily="34" charset="0"/>
              </a:rPr>
              <a:t>pass, here, refer to high and low </a:t>
            </a:r>
            <a:r>
              <a:rPr lang="en-GB" b="0" i="1" dirty="0">
                <a:solidFill>
                  <a:srgbClr val="333333"/>
                </a:solidFill>
                <a:effectLst/>
                <a:latin typeface="Ubuntu" panose="020B0504030602030204" pitchFamily="34" charset="0"/>
              </a:rPr>
              <a:t>spatial frequencies</a:t>
            </a:r>
            <a:r>
              <a:rPr lang="en-GB" b="0" i="0" dirty="0">
                <a:solidFill>
                  <a:srgbClr val="333333"/>
                </a:solidFill>
                <a:effectLst/>
                <a:latin typeface="Ubuntu" panose="020B0504030602030204" pitchFamily="34" charset="0"/>
              </a:rPr>
              <a:t> in the image. Details associated with high spatial frequencies are small, a lot of these features would fit across an image. Features associated with low spatial frequencies are large - maybe a couple of big features per image.</a:t>
            </a:r>
            <a:endParaRPr lang="en-NL" dirty="0"/>
          </a:p>
        </p:txBody>
      </p:sp>
      <p:sp>
        <p:nvSpPr>
          <p:cNvPr id="4" name="Slide Number Placeholder 3"/>
          <p:cNvSpPr>
            <a:spLocks noGrp="1"/>
          </p:cNvSpPr>
          <p:nvPr>
            <p:ph type="sldNum" sz="quarter" idx="5"/>
          </p:nvPr>
        </p:nvSpPr>
        <p:spPr/>
        <p:txBody>
          <a:bodyPr/>
          <a:lstStyle/>
          <a:p>
            <a:fld id="{06FC52F9-905A-4EB1-B64D-BA2B735BA047}" type="slidenum">
              <a:rPr lang="en-NL" smtClean="0"/>
              <a:t>3</a:t>
            </a:fld>
            <a:endParaRPr lang="en-NL"/>
          </a:p>
        </p:txBody>
      </p:sp>
    </p:spTree>
    <p:extLst>
      <p:ext uri="{BB962C8B-B14F-4D97-AF65-F5344CB8AC3E}">
        <p14:creationId xmlns:p14="http://schemas.microsoft.com/office/powerpoint/2010/main" val="3776883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panose="020B0504030602030204" pitchFamily="34" charset="0"/>
              </a:rPr>
              <a:t>A kernel can be used to implement a filter on an image. A kernel, in this context, is a small matrix which is combined with the image using a mathematical technique: </a:t>
            </a:r>
            <a:r>
              <a:rPr lang="en-GB" b="0" i="1" dirty="0">
                <a:solidFill>
                  <a:srgbClr val="333333"/>
                </a:solidFill>
                <a:effectLst/>
                <a:latin typeface="Ubuntu" panose="020B0504030602030204" pitchFamily="34" charset="0"/>
              </a:rPr>
              <a:t>convolution</a:t>
            </a:r>
            <a:r>
              <a:rPr lang="en-GB" b="0" i="0" dirty="0">
                <a:solidFill>
                  <a:srgbClr val="333333"/>
                </a:solidFill>
                <a:effectLst/>
                <a:latin typeface="Ubuntu" panose="020B0504030602030204" pitchFamily="34" charset="0"/>
              </a:rPr>
              <a:t>.</a:t>
            </a:r>
          </a:p>
          <a:p>
            <a:pPr algn="l"/>
            <a:r>
              <a:rPr lang="en-GB" b="0" i="0" dirty="0">
                <a:solidFill>
                  <a:srgbClr val="333333"/>
                </a:solidFill>
                <a:effectLst/>
                <a:latin typeface="Ubuntu" panose="020B0504030602030204" pitchFamily="34" charset="0"/>
              </a:rPr>
              <a:t>The kernel can be thought of as a little image in itself, and will favour features of a similar size and shape in the main image. The width and height of the kernel must be an odd number, so that the pixel being worked on is always in its centre. In the example shown above, the kernel is square, with a dimension of 9 pixels.</a:t>
            </a:r>
          </a:p>
          <a:p>
            <a:pPr algn="l"/>
            <a:r>
              <a:rPr lang="en-GB" b="0" i="0" dirty="0">
                <a:solidFill>
                  <a:srgbClr val="202122"/>
                </a:solidFill>
                <a:effectLst/>
                <a:latin typeface="Arial" panose="020B0604020202020204" pitchFamily="34" charset="0"/>
              </a:rPr>
              <a:t>Convolution is the process of adding each element of the image to its local </a:t>
            </a:r>
            <a:r>
              <a:rPr lang="en-GB" b="0" i="0" dirty="0" err="1">
                <a:solidFill>
                  <a:srgbClr val="202122"/>
                </a:solidFill>
                <a:effectLst/>
                <a:latin typeface="Arial" panose="020B0604020202020204" pitchFamily="34" charset="0"/>
              </a:rPr>
              <a:t>neighbors</a:t>
            </a:r>
            <a:r>
              <a:rPr lang="en-GB" b="0" i="0" dirty="0">
                <a:solidFill>
                  <a:srgbClr val="202122"/>
                </a:solidFill>
                <a:effectLst/>
                <a:latin typeface="Arial" panose="020B0604020202020204" pitchFamily="34" charset="0"/>
              </a:rPr>
              <a:t>, weighted by the kernel.</a:t>
            </a:r>
            <a:endParaRPr lang="en-GB" b="0" i="0" dirty="0">
              <a:solidFill>
                <a:srgbClr val="333333"/>
              </a:solidFill>
              <a:effectLst/>
              <a:latin typeface="Ubuntu" panose="020B0504030602030204" pitchFamily="34" charset="0"/>
            </a:endParaRPr>
          </a:p>
        </p:txBody>
      </p:sp>
      <p:sp>
        <p:nvSpPr>
          <p:cNvPr id="4" name="Slide Number Placeholder 3"/>
          <p:cNvSpPr>
            <a:spLocks noGrp="1"/>
          </p:cNvSpPr>
          <p:nvPr>
            <p:ph type="sldNum" sz="quarter" idx="5"/>
          </p:nvPr>
        </p:nvSpPr>
        <p:spPr/>
        <p:txBody>
          <a:bodyPr/>
          <a:lstStyle/>
          <a:p>
            <a:fld id="{06FC52F9-905A-4EB1-B64D-BA2B735BA047}" type="slidenum">
              <a:rPr lang="en-NL" smtClean="0"/>
              <a:t>4</a:t>
            </a:fld>
            <a:endParaRPr lang="en-NL"/>
          </a:p>
        </p:txBody>
      </p:sp>
    </p:spTree>
    <p:extLst>
      <p:ext uri="{BB962C8B-B14F-4D97-AF65-F5344CB8AC3E}">
        <p14:creationId xmlns:p14="http://schemas.microsoft.com/office/powerpoint/2010/main" val="3674722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panose="020B0504030602030204" pitchFamily="34" charset="0"/>
              </a:rPr>
              <a:t>Different sizes, shapes and contents of kernel produce different effects. </a:t>
            </a:r>
            <a:endParaRPr lang="en-NL" dirty="0"/>
          </a:p>
        </p:txBody>
      </p:sp>
      <p:sp>
        <p:nvSpPr>
          <p:cNvPr id="4" name="Slide Number Placeholder 3"/>
          <p:cNvSpPr>
            <a:spLocks noGrp="1"/>
          </p:cNvSpPr>
          <p:nvPr>
            <p:ph type="sldNum" sz="quarter" idx="5"/>
          </p:nvPr>
        </p:nvSpPr>
        <p:spPr/>
        <p:txBody>
          <a:bodyPr/>
          <a:lstStyle/>
          <a:p>
            <a:fld id="{06FC52F9-905A-4EB1-B64D-BA2B735BA047}" type="slidenum">
              <a:rPr lang="en-NL" smtClean="0"/>
              <a:t>5</a:t>
            </a:fld>
            <a:endParaRPr lang="en-NL"/>
          </a:p>
        </p:txBody>
      </p:sp>
    </p:spTree>
    <p:extLst>
      <p:ext uri="{BB962C8B-B14F-4D97-AF65-F5344CB8AC3E}">
        <p14:creationId xmlns:p14="http://schemas.microsoft.com/office/powerpoint/2010/main" val="772608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Ubuntu" panose="020F0502020204030204" pitchFamily="34" charset="0"/>
              </a:rPr>
              <a:t>There are several different blurring functions in the </a:t>
            </a:r>
            <a:r>
              <a:rPr lang="en-GB" b="0" i="0" dirty="0" err="1">
                <a:solidFill>
                  <a:srgbClr val="333333"/>
                </a:solidFill>
                <a:effectLst/>
                <a:latin typeface="Ubuntu" panose="020F0502020204030204" pitchFamily="34" charset="0"/>
              </a:rPr>
              <a:t>skimage.filters</a:t>
            </a:r>
            <a:r>
              <a:rPr lang="en-GB" b="0" i="0" dirty="0">
                <a:solidFill>
                  <a:srgbClr val="333333"/>
                </a:solidFill>
                <a:effectLst/>
                <a:latin typeface="Ubuntu" panose="020F0502020204030204" pitchFamily="34" charset="0"/>
              </a:rPr>
              <a:t> module, so we will focus on just one here, the </a:t>
            </a:r>
            <a:r>
              <a:rPr lang="en-GB" b="0" i="1" dirty="0">
                <a:solidFill>
                  <a:srgbClr val="333333"/>
                </a:solidFill>
                <a:effectLst/>
                <a:latin typeface="Ubuntu" panose="020F0502020204030204" pitchFamily="34" charset="0"/>
              </a:rPr>
              <a:t>Gaussian blur</a:t>
            </a:r>
            <a:r>
              <a:rPr lang="en-GB" b="0" i="0" dirty="0">
                <a:solidFill>
                  <a:srgbClr val="333333"/>
                </a:solidFill>
                <a:effectLst/>
                <a:latin typeface="Ubuntu" panose="020F0502020204030204" pitchFamily="34" charset="0"/>
              </a:rPr>
              <a:t>.</a:t>
            </a:r>
          </a:p>
          <a:p>
            <a:r>
              <a:rPr lang="en-GB" b="0" i="0" dirty="0">
                <a:solidFill>
                  <a:srgbClr val="333333"/>
                </a:solidFill>
                <a:effectLst/>
                <a:latin typeface="Ubuntu" panose="020B0504030602030204" pitchFamily="34" charset="0"/>
              </a:rPr>
              <a:t>A Gaussian blur is a filter that makes use of a Gaussian kernel.</a:t>
            </a:r>
          </a:p>
          <a:p>
            <a:pPr algn="l"/>
            <a:r>
              <a:rPr lang="en-GB" b="0" i="0" dirty="0">
                <a:solidFill>
                  <a:srgbClr val="333333"/>
                </a:solidFill>
                <a:effectLst/>
                <a:latin typeface="Ubuntu" panose="020B0504030602030204" pitchFamily="34" charset="0"/>
              </a:rPr>
              <a:t>In a Gaussian blur, the pixels nearest the centre of the kernel are given more weight than those far away from the centre. The rate at which this weight diminishes is determined by a Gaussian function, hence the name Gaussian blur. A Gaussian function maps random variables into a normal distribution or “Bell Curve”. The shape of the function is described by a mean value </a:t>
            </a:r>
            <a:r>
              <a:rPr lang="el-GR" b="0" i="0" dirty="0">
                <a:solidFill>
                  <a:srgbClr val="333333"/>
                </a:solidFill>
                <a:effectLst/>
                <a:latin typeface="Ubuntu" panose="020B0504030602030204" pitchFamily="34" charset="0"/>
              </a:rPr>
              <a:t>μ, </a:t>
            </a:r>
            <a:r>
              <a:rPr lang="en-GB" b="0" i="0" dirty="0">
                <a:solidFill>
                  <a:srgbClr val="333333"/>
                </a:solidFill>
                <a:effectLst/>
                <a:latin typeface="Ubuntu" panose="020B0504030602030204" pitchFamily="34" charset="0"/>
              </a:rPr>
              <a:t>and a variance value </a:t>
            </a:r>
            <a:r>
              <a:rPr lang="el-GR" b="0" i="0" dirty="0">
                <a:solidFill>
                  <a:srgbClr val="333333"/>
                </a:solidFill>
                <a:effectLst/>
                <a:latin typeface="Ubuntu" panose="020B0504030602030204" pitchFamily="34" charset="0"/>
              </a:rPr>
              <a:t>σ². </a:t>
            </a:r>
            <a:r>
              <a:rPr lang="en-GB" b="0" i="0" dirty="0">
                <a:solidFill>
                  <a:srgbClr val="333333"/>
                </a:solidFill>
                <a:effectLst/>
                <a:latin typeface="Ubuntu" panose="020B0504030602030204" pitchFamily="34" charset="0"/>
              </a:rPr>
              <a:t>The mean determines the central point of the bell curve on the x axis, and the variance describes the spread of the curve.</a:t>
            </a:r>
          </a:p>
          <a:p>
            <a:endParaRPr lang="en-NL" dirty="0"/>
          </a:p>
        </p:txBody>
      </p:sp>
      <p:sp>
        <p:nvSpPr>
          <p:cNvPr id="4" name="Slide Number Placeholder 3"/>
          <p:cNvSpPr>
            <a:spLocks noGrp="1"/>
          </p:cNvSpPr>
          <p:nvPr>
            <p:ph type="sldNum" sz="quarter" idx="5"/>
          </p:nvPr>
        </p:nvSpPr>
        <p:spPr/>
        <p:txBody>
          <a:bodyPr/>
          <a:lstStyle/>
          <a:p>
            <a:fld id="{06FC52F9-905A-4EB1-B64D-BA2B735BA047}" type="slidenum">
              <a:rPr lang="en-NL" smtClean="0"/>
              <a:t>6</a:t>
            </a:fld>
            <a:endParaRPr lang="en-NL"/>
          </a:p>
        </p:txBody>
      </p:sp>
    </p:spTree>
    <p:extLst>
      <p:ext uri="{BB962C8B-B14F-4D97-AF65-F5344CB8AC3E}">
        <p14:creationId xmlns:p14="http://schemas.microsoft.com/office/powerpoint/2010/main" val="364239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Ubuntu" panose="020B0504030602030204" pitchFamily="34" charset="0"/>
              </a:rPr>
              <a:t>In fact, when using Gaussian functions in Gaussian blurring, we use a 2D Gaussian function to account for X and Y dimensions, but the same rules apply. The mean </a:t>
            </a:r>
            <a:r>
              <a:rPr lang="el-GR" b="0" i="0" dirty="0">
                <a:solidFill>
                  <a:srgbClr val="333333"/>
                </a:solidFill>
                <a:effectLst/>
                <a:latin typeface="Ubuntu" panose="020B0504030602030204" pitchFamily="34" charset="0"/>
              </a:rPr>
              <a:t>μ </a:t>
            </a:r>
            <a:r>
              <a:rPr lang="en-GB" b="0" i="0" dirty="0">
                <a:solidFill>
                  <a:srgbClr val="333333"/>
                </a:solidFill>
                <a:effectLst/>
                <a:latin typeface="Ubuntu" panose="020B0504030602030204" pitchFamily="34" charset="0"/>
              </a:rPr>
              <a:t>is always 0, and represents the middle of the 2D kernel. Increasing values of </a:t>
            </a:r>
            <a:r>
              <a:rPr lang="el-GR" b="0" i="0" dirty="0">
                <a:solidFill>
                  <a:srgbClr val="333333"/>
                </a:solidFill>
                <a:effectLst/>
                <a:latin typeface="Ubuntu" panose="020B0504030602030204" pitchFamily="34" charset="0"/>
              </a:rPr>
              <a:t>σ² </a:t>
            </a:r>
            <a:r>
              <a:rPr lang="en-GB" b="0" i="0" dirty="0">
                <a:solidFill>
                  <a:srgbClr val="333333"/>
                </a:solidFill>
                <a:effectLst/>
                <a:latin typeface="Ubuntu" panose="020B0504030602030204" pitchFamily="34" charset="0"/>
              </a:rPr>
              <a:t>in either dimension increases the amount of blurring in that dimension.</a:t>
            </a:r>
          </a:p>
        </p:txBody>
      </p:sp>
      <p:sp>
        <p:nvSpPr>
          <p:cNvPr id="4" name="Slide Number Placeholder 3"/>
          <p:cNvSpPr>
            <a:spLocks noGrp="1"/>
          </p:cNvSpPr>
          <p:nvPr>
            <p:ph type="sldNum" sz="quarter" idx="5"/>
          </p:nvPr>
        </p:nvSpPr>
        <p:spPr/>
        <p:txBody>
          <a:bodyPr/>
          <a:lstStyle/>
          <a:p>
            <a:fld id="{06FC52F9-905A-4EB1-B64D-BA2B735BA047}" type="slidenum">
              <a:rPr lang="en-NL" smtClean="0"/>
              <a:t>7</a:t>
            </a:fld>
            <a:endParaRPr lang="en-NL"/>
          </a:p>
        </p:txBody>
      </p:sp>
    </p:spTree>
    <p:extLst>
      <p:ext uri="{BB962C8B-B14F-4D97-AF65-F5344CB8AC3E}">
        <p14:creationId xmlns:p14="http://schemas.microsoft.com/office/powerpoint/2010/main" val="907303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Ubuntu" panose="020B0504030602030204" pitchFamily="34" charset="0"/>
              </a:rPr>
              <a:t>This animation shows how the blur kernel moves along in the original image in order to calculate the colour channel values for the blurred image.</a:t>
            </a:r>
          </a:p>
          <a:p>
            <a:endParaRPr lang="en-GB" b="0" i="0" dirty="0">
              <a:solidFill>
                <a:srgbClr val="333333"/>
              </a:solidFill>
              <a:effectLst/>
              <a:latin typeface="Ubuntu" panose="020B0504030602030204" pitchFamily="34" charset="0"/>
            </a:endParaRPr>
          </a:p>
          <a:p>
            <a:r>
              <a:rPr lang="en-GB" b="0" i="0" dirty="0" err="1">
                <a:solidFill>
                  <a:srgbClr val="333333"/>
                </a:solidFill>
                <a:effectLst/>
                <a:latin typeface="Ubuntu" panose="020B0504030602030204" pitchFamily="34" charset="0"/>
              </a:rPr>
              <a:t>skimage</a:t>
            </a:r>
            <a:r>
              <a:rPr lang="en-GB" b="0" i="0" dirty="0">
                <a:solidFill>
                  <a:srgbClr val="333333"/>
                </a:solidFill>
                <a:effectLst/>
                <a:latin typeface="Ubuntu" panose="020B0504030602030204" pitchFamily="34" charset="0"/>
              </a:rPr>
              <a:t> has built-in functions to perform blurring for us, so we do not have to perform all of these mathematical operations ourselves. Let’s work through an example of blurring an image with the </a:t>
            </a:r>
            <a:r>
              <a:rPr lang="en-GB" b="0" i="0" dirty="0" err="1">
                <a:solidFill>
                  <a:srgbClr val="333333"/>
                </a:solidFill>
                <a:effectLst/>
                <a:latin typeface="Ubuntu" panose="020B0504030602030204" pitchFamily="34" charset="0"/>
              </a:rPr>
              <a:t>skimage</a:t>
            </a:r>
            <a:r>
              <a:rPr lang="en-GB" b="0" i="0" dirty="0">
                <a:solidFill>
                  <a:srgbClr val="333333"/>
                </a:solidFill>
                <a:effectLst/>
                <a:latin typeface="Ubuntu" panose="020B0504030602030204" pitchFamily="34" charset="0"/>
              </a:rPr>
              <a:t> Gaussian blur function.</a:t>
            </a:r>
            <a:endParaRPr lang="en-NL" dirty="0"/>
          </a:p>
        </p:txBody>
      </p:sp>
      <p:sp>
        <p:nvSpPr>
          <p:cNvPr id="4" name="Slide Number Placeholder 3"/>
          <p:cNvSpPr>
            <a:spLocks noGrp="1"/>
          </p:cNvSpPr>
          <p:nvPr>
            <p:ph type="sldNum" sz="quarter" idx="5"/>
          </p:nvPr>
        </p:nvSpPr>
        <p:spPr/>
        <p:txBody>
          <a:bodyPr/>
          <a:lstStyle/>
          <a:p>
            <a:fld id="{06FC52F9-905A-4EB1-B64D-BA2B735BA047}" type="slidenum">
              <a:rPr lang="en-NL" smtClean="0"/>
              <a:t>8</a:t>
            </a:fld>
            <a:endParaRPr lang="en-NL"/>
          </a:p>
        </p:txBody>
      </p:sp>
    </p:spTree>
    <p:extLst>
      <p:ext uri="{BB962C8B-B14F-4D97-AF65-F5344CB8AC3E}">
        <p14:creationId xmlns:p14="http://schemas.microsoft.com/office/powerpoint/2010/main" val="940322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1413A4DF-60ED-4D29-91AE-F6D9EE6C5511}" type="slidenum">
              <a:t>‹#›</a:t>
            </a:fld>
            <a:endParaRPr/>
          </a:p>
        </p:txBody>
      </p:sp>
      <p:sp>
        <p:nvSpPr>
          <p:cNvPr id="4" name="PlaceHolder 3"/>
          <p:cNvSpPr>
            <a:spLocks noGrp="1"/>
          </p:cNvSpPr>
          <p:nvPr>
            <p:ph type="dt" idx="9"/>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89"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6B5A1DA7-E569-4F06-8017-FA2B5B145F00}"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91"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861E0A4B-02FE-41AD-B8C7-7AD1E0CF0AF4}"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9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9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76C8C535-AA9A-4B7E-81A9-866AFD0DA969}"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57A6DF8E-08B5-4C33-95C6-E372E986EB37}"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46D00FB5-25B3-4D74-9C6E-521F4DE16CCF}"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9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9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0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825C6D7A-9C4B-4E54-8034-E22078F3ECE3}"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0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0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04"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905FE247-EDE7-434C-A62D-F0E1F860FC05}"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0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0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08"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E63E9687-FAA1-4ED9-9341-937F92DAA192}"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10"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11"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572260CA-E1C3-441C-B333-A55AA613F359}"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1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1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1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16"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8"/>
          </p:nvPr>
        </p:nvSpPr>
        <p:spPr/>
        <p:txBody>
          <a:bodyPr/>
          <a:lstStyle/>
          <a:p>
            <a:fld id="{D13D0B52-18B8-46AF-9BA1-EDA6F41DC134}" type="slidenum">
              <a:t>‹#›</a:t>
            </a:fld>
            <a:endParaRPr/>
          </a:p>
        </p:txBody>
      </p:sp>
      <p:sp>
        <p:nvSpPr>
          <p:cNvPr id="9" name="PlaceHolder 8"/>
          <p:cNvSpPr>
            <a:spLocks noGrp="1"/>
          </p:cNvSpPr>
          <p:nvPr>
            <p:ph type="dt" idx="9"/>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18"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19"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20"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21"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22"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23"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8"/>
          </p:nvPr>
        </p:nvSpPr>
        <p:spPr/>
        <p:txBody>
          <a:bodyPr/>
          <a:lstStyle/>
          <a:p>
            <a:fld id="{27F0400E-488D-43CB-9B3D-5362514073FE}" type="slidenum">
              <a:t>‹#›</a:t>
            </a:fld>
            <a:endParaRPr/>
          </a:p>
        </p:txBody>
      </p:sp>
      <p:sp>
        <p:nvSpPr>
          <p:cNvPr id="11" name="PlaceHolder 10"/>
          <p:cNvSpPr>
            <a:spLocks noGrp="1"/>
          </p:cNvSpPr>
          <p:nvPr>
            <p:ph type="dt" idx="9"/>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517BAB39-B035-4520-B726-243A995F47A0}"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42184C2A-0541-447A-BBED-429BAC5965A7}"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D487EF5B-0DB8-4BB0-8D8B-B62A6A4D0B66}"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E475755C-DCD5-49F4-9415-4E9EB68A987B}"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1BDE6843-290C-4424-A5BF-131A9FA97B1B}"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84491FF4-02E0-4239-8D46-C162383B03B8}"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A046598A-DAFC-4EE8-BB19-F4DD70F6AEE8}"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3D56CD3C-3271-4999-B5FF-C1E22671071A}"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DCD71164-D284-46D8-8A9F-1E9CC0BCAD3F}"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DE440E5E-AF6D-4F3F-81DA-7DD77744008B}"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73C3EE90-5031-42B2-86D2-6529E100ECD0}"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9F903546-3B4E-4157-8FED-9B35E0A1D0E1}"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2/21/23</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7790956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08FAD6A3-EE87-4D3D-A74B-0E6A4A55B7EE}"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01B428BC-1A2F-488A-90DE-20071568037C}"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06DB8F72-C93E-492B-80FD-FD0CF47272F0}"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2FAFB31B-7B95-4889-AF77-2225C2883C5C}"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738A4527-6D61-410D-B3C7-C771EDAEA15A}"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C3AE5E61-F229-488B-B65B-23DC6309C539}"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BEE26401-CC40-4181-8635-8A73D5C3B1F8}"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F7DD1902-500B-4CA7-A87E-37E65F71EAD9}"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AF7F5083-BEA8-43F4-9C74-8B5EBECF7B31}"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C818607A-0E5D-4763-A5EC-CE45FE53AD32}"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062DD451-2176-4074-B6BF-D2F53912CE81}"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D73C489C-0C4E-4F90-AE87-EA0D4367E8CA}"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2.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2/21/23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82" name="Rounded Rectangle 8"/>
          <p:cNvSpPr/>
          <p:nvPr/>
        </p:nvSpPr>
        <p:spPr>
          <a:xfrm>
            <a:off x="6655680" y="1287720"/>
            <a:ext cx="5344200" cy="4448880"/>
          </a:xfrm>
          <a:prstGeom prst="roundRect">
            <a:avLst>
              <a:gd name="adj" fmla="val 16667"/>
            </a:avLst>
          </a:prstGeom>
          <a:solidFill>
            <a:srgbClr val="1FA0E1"/>
          </a:solidFill>
          <a:ln>
            <a:noFill/>
          </a:ln>
        </p:spPr>
        <p:style>
          <a:lnRef idx="2">
            <a:schemeClr val="accent1">
              <a:shade val="50000"/>
            </a:schemeClr>
          </a:lnRef>
          <a:fillRef idx="1">
            <a:schemeClr val="accent1"/>
          </a:fillRef>
          <a:effectRef idx="0">
            <a:schemeClr val="accent1"/>
          </a:effectRef>
          <a:fontRef idx="minor"/>
        </p:style>
      </p:sp>
      <p:sp>
        <p:nvSpPr>
          <p:cNvPr id="83" name="PlaceHolder 1"/>
          <p:cNvSpPr>
            <a:spLocks noGrp="1"/>
          </p:cNvSpPr>
          <p:nvPr>
            <p:ph type="ftr" idx="7"/>
          </p:nvPr>
        </p:nvSpPr>
        <p:spPr>
          <a:xfrm>
            <a:off x="4038480" y="6356520"/>
            <a:ext cx="4114080" cy="364320"/>
          </a:xfrm>
          <a:prstGeom prst="rect">
            <a:avLst/>
          </a:prstGeom>
          <a:noFill/>
          <a:ln w="0">
            <a:noFill/>
          </a:ln>
        </p:spPr>
        <p:txBody>
          <a:bodyPr lIns="90000" tIns="45000" rIns="90000" bIns="45000" anchor="ctr">
            <a:noAutofit/>
          </a:bodyPr>
          <a:lstStyle>
            <a:lvl1pPr algn="ctr">
              <a:lnSpc>
                <a:spcPct val="100000"/>
              </a:lnSpc>
              <a:buNone/>
              <a:defRPr lang="nl-NL" sz="1400" b="0" strike="noStrike" spc="-1">
                <a:latin typeface="Times New Roman"/>
              </a:defRPr>
            </a:lvl1pPr>
          </a:lstStyle>
          <a:p>
            <a:pPr algn="ctr">
              <a:lnSpc>
                <a:spcPct val="100000"/>
              </a:lnSpc>
              <a:buNone/>
            </a:pPr>
            <a:r>
              <a:rPr lang="nl-NL" sz="1400" b="0" strike="noStrike" spc="-1">
                <a:latin typeface="Times New Roman"/>
              </a:rPr>
              <a:t>&lt;voettekst&gt;</a:t>
            </a:r>
          </a:p>
        </p:txBody>
      </p:sp>
      <p:sp>
        <p:nvSpPr>
          <p:cNvPr id="84" name="PlaceHolder 2"/>
          <p:cNvSpPr>
            <a:spLocks noGrp="1"/>
          </p:cNvSpPr>
          <p:nvPr>
            <p:ph type="sldNum" idx="8"/>
          </p:nvPr>
        </p:nvSpPr>
        <p:spPr>
          <a:xfrm>
            <a:off x="8610480" y="6356520"/>
            <a:ext cx="2742480" cy="36432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8B8B8B"/>
                </a:solidFill>
                <a:latin typeface="Assistant"/>
              </a:defRPr>
            </a:lvl1pPr>
          </a:lstStyle>
          <a:p>
            <a:pPr algn="r">
              <a:lnSpc>
                <a:spcPct val="100000"/>
              </a:lnSpc>
              <a:buNone/>
            </a:pPr>
            <a:fld id="{45BFD281-C8E9-4219-A374-3236AF31753B}" type="slidenum">
              <a:rPr lang="en-US" sz="1200" b="0" strike="noStrike" spc="-1">
                <a:solidFill>
                  <a:srgbClr val="8B8B8B"/>
                </a:solidFill>
                <a:latin typeface="Assistant"/>
              </a:rPr>
              <a:t>‹#›</a:t>
            </a:fld>
            <a:endParaRPr lang="nl-NL" sz="1200" b="0" strike="noStrike" spc="-1">
              <a:latin typeface="Times New Roman"/>
            </a:endParaRPr>
          </a:p>
        </p:txBody>
      </p:sp>
      <p:sp>
        <p:nvSpPr>
          <p:cNvPr id="85" name="PlaceHolder 3"/>
          <p:cNvSpPr>
            <a:spLocks noGrp="1"/>
          </p:cNvSpPr>
          <p:nvPr>
            <p:ph type="dt" idx="9"/>
          </p:nvPr>
        </p:nvSpPr>
        <p:spPr>
          <a:xfrm>
            <a:off x="838080" y="6356520"/>
            <a:ext cx="2742480" cy="364320"/>
          </a:xfrm>
          <a:prstGeom prst="rect">
            <a:avLst/>
          </a:prstGeom>
          <a:noFill/>
          <a:ln w="0">
            <a:noFill/>
          </a:ln>
        </p:spPr>
        <p:txBody>
          <a:bodyPr lIns="90000" tIns="45000" rIns="90000" bIns="45000" anchor="ctr">
            <a:noAutofit/>
          </a:bodyPr>
          <a:lstStyle>
            <a:lvl1pPr>
              <a:defRPr lang="nl-NL" sz="1400" b="0" strike="noStrike" spc="-1">
                <a:latin typeface="Times New Roman"/>
              </a:defRPr>
            </a:lvl1pPr>
          </a:lstStyle>
          <a:p>
            <a:r>
              <a:rPr lang="nl-NL" sz="1400" b="0" strike="noStrike" spc="-1">
                <a:latin typeface="Times New Roman"/>
              </a:rPr>
              <a:t>&lt;datum/tijd&gt;</a:t>
            </a:r>
          </a:p>
        </p:txBody>
      </p:sp>
      <p:sp>
        <p:nvSpPr>
          <p:cNvPr id="86"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nl-NL" sz="4400" b="0" strike="noStrike" spc="-1">
                <a:latin typeface="Arial"/>
              </a:rPr>
              <a:t>Klik om de opmaak van de titeltekst te bewerken</a:t>
            </a:r>
          </a:p>
        </p:txBody>
      </p:sp>
      <p:sp>
        <p:nvSpPr>
          <p:cNvPr id="87"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nl-NL" sz="3200" b="0" strike="noStrike" spc="-1">
                <a:latin typeface="Arial"/>
              </a:rPr>
              <a:t>Klik om de opmaak van de overzichtstekst te bewerken</a:t>
            </a:r>
          </a:p>
          <a:p>
            <a:pPr marL="864000" lvl="1" indent="-324000">
              <a:spcBef>
                <a:spcPts val="1134"/>
              </a:spcBef>
              <a:buClr>
                <a:srgbClr val="000000"/>
              </a:buClr>
              <a:buSzPct val="75000"/>
              <a:buFont typeface="Symbol" charset="2"/>
              <a:buChar char=""/>
            </a:pPr>
            <a:r>
              <a:rPr lang="nl-NL" sz="2800" b="0" strike="noStrike" spc="-1">
                <a:latin typeface="Arial"/>
              </a:rPr>
              <a:t>Tweede overzichtsniveau</a:t>
            </a:r>
          </a:p>
          <a:p>
            <a:pPr marL="1296000" lvl="2" indent="-288000">
              <a:spcBef>
                <a:spcPts val="850"/>
              </a:spcBef>
              <a:buClr>
                <a:srgbClr val="000000"/>
              </a:buClr>
              <a:buSzPct val="45000"/>
              <a:buFont typeface="Wingdings" charset="2"/>
              <a:buChar char=""/>
            </a:pPr>
            <a:r>
              <a:rPr lang="nl-NL" sz="2400" b="0" strike="noStrike" spc="-1">
                <a:latin typeface="Arial"/>
              </a:rPr>
              <a:t>Derde overzichtsniveau</a:t>
            </a:r>
          </a:p>
          <a:p>
            <a:pPr marL="1728000" lvl="3" indent="-216000">
              <a:spcBef>
                <a:spcPts val="567"/>
              </a:spcBef>
              <a:buClr>
                <a:srgbClr val="000000"/>
              </a:buClr>
              <a:buSzPct val="75000"/>
              <a:buFont typeface="Symbol" charset="2"/>
              <a:buChar char=""/>
            </a:pPr>
            <a:r>
              <a:rPr lang="nl-NL" sz="2000" b="0" strike="noStrike" spc="-1">
                <a:latin typeface="Arial"/>
              </a:rPr>
              <a:t>Vierde overzichtsniveau</a:t>
            </a:r>
          </a:p>
          <a:p>
            <a:pPr marL="2160000" lvl="4" indent="-216000">
              <a:spcBef>
                <a:spcPts val="283"/>
              </a:spcBef>
              <a:buClr>
                <a:srgbClr val="000000"/>
              </a:buClr>
              <a:buSzPct val="45000"/>
              <a:buFont typeface="Wingdings" charset="2"/>
              <a:buChar char=""/>
            </a:pPr>
            <a:r>
              <a:rPr lang="nl-NL" sz="2000" b="0" strike="noStrike" spc="-1">
                <a:latin typeface="Arial"/>
              </a:rPr>
              <a:t>Vijfde overzichtsniveau</a:t>
            </a:r>
          </a:p>
          <a:p>
            <a:pPr marL="2592000" lvl="5" indent="-216000">
              <a:spcBef>
                <a:spcPts val="283"/>
              </a:spcBef>
              <a:buClr>
                <a:srgbClr val="000000"/>
              </a:buClr>
              <a:buSzPct val="45000"/>
              <a:buFont typeface="Wingdings" charset="2"/>
              <a:buChar char=""/>
            </a:pPr>
            <a:r>
              <a:rPr lang="nl-NL" sz="2000" b="0" strike="noStrike" spc="-1">
                <a:latin typeface="Arial"/>
              </a:rPr>
              <a:t>Zesde overzichtsniveau</a:t>
            </a:r>
          </a:p>
          <a:p>
            <a:pPr marL="3024000" lvl="6" indent="-216000">
              <a:spcBef>
                <a:spcPts val="283"/>
              </a:spcBef>
              <a:buClr>
                <a:srgbClr val="000000"/>
              </a:buClr>
              <a:buSzPct val="45000"/>
              <a:buFont typeface="Wingdings" charset="2"/>
              <a:buChar char=""/>
            </a:pPr>
            <a:r>
              <a:rPr lang="nl-NL" sz="2000" b="0" strike="noStrike" spc="-1">
                <a:latin typeface="Arial"/>
              </a:rPr>
              <a:t>Zevende overzichtsniveau</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blip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550920" y="2457360"/>
            <a:ext cx="5172120" cy="524520"/>
          </a:xfrm>
          <a:prstGeom prst="rect">
            <a:avLst/>
          </a:prstGeom>
          <a:noFill/>
          <a:ln w="0">
            <a:noFill/>
          </a:ln>
        </p:spPr>
        <p:txBody>
          <a:bodyPr lIns="0" tIns="0" rIns="0" bIns="0" anchor="ctr">
            <a:noAutofit/>
          </a:bodyPr>
          <a:lstStyle/>
          <a:p>
            <a:r>
              <a:rPr lang="nl-NL" sz="1800" b="0" strike="noStrike" spc="-1">
                <a:latin typeface="Arial"/>
              </a:rPr>
              <a:t>Klik om de opmaak van de titeltekst te bewerken</a:t>
            </a:r>
          </a:p>
        </p:txBody>
      </p:sp>
      <p:sp>
        <p:nvSpPr>
          <p:cNvPr id="42" name="PlaceHolder 2"/>
          <p:cNvSpPr>
            <a:spLocks noGrp="1"/>
          </p:cNvSpPr>
          <p:nvPr>
            <p:ph type="ftr" idx="4"/>
          </p:nvPr>
        </p:nvSpPr>
        <p:spPr>
          <a:xfrm>
            <a:off x="4038480" y="6356520"/>
            <a:ext cx="4114080" cy="364320"/>
          </a:xfrm>
          <a:prstGeom prst="rect">
            <a:avLst/>
          </a:prstGeom>
          <a:noFill/>
          <a:ln w="0">
            <a:noFill/>
          </a:ln>
        </p:spPr>
        <p:txBody>
          <a:bodyPr lIns="90000" tIns="45000" rIns="90000" bIns="45000" anchor="ctr">
            <a:noAutofit/>
          </a:bodyPr>
          <a:lstStyle>
            <a:lvl1pPr algn="ctr">
              <a:lnSpc>
                <a:spcPct val="100000"/>
              </a:lnSpc>
              <a:buNone/>
              <a:defRPr lang="nl-NL" sz="1400" b="0" strike="noStrike" spc="-1">
                <a:latin typeface="Times New Roman"/>
              </a:defRPr>
            </a:lvl1pPr>
          </a:lstStyle>
          <a:p>
            <a:pPr algn="ctr">
              <a:lnSpc>
                <a:spcPct val="100000"/>
              </a:lnSpc>
              <a:buNone/>
            </a:pPr>
            <a:r>
              <a:rPr lang="nl-NL" sz="1400" b="0" strike="noStrike" spc="-1">
                <a:latin typeface="Times New Roman"/>
              </a:rPr>
              <a:t>&lt;voettekst&gt;</a:t>
            </a:r>
          </a:p>
        </p:txBody>
      </p:sp>
      <p:sp>
        <p:nvSpPr>
          <p:cNvPr id="43" name="PlaceHolder 3"/>
          <p:cNvSpPr>
            <a:spLocks noGrp="1"/>
          </p:cNvSpPr>
          <p:nvPr>
            <p:ph type="sldNum" idx="5"/>
          </p:nvPr>
        </p:nvSpPr>
        <p:spPr>
          <a:xfrm>
            <a:off x="8610480" y="6356520"/>
            <a:ext cx="2742480" cy="36432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8B8B8B"/>
                </a:solidFill>
                <a:latin typeface="Assistant"/>
              </a:defRPr>
            </a:lvl1pPr>
          </a:lstStyle>
          <a:p>
            <a:pPr algn="r">
              <a:lnSpc>
                <a:spcPct val="100000"/>
              </a:lnSpc>
              <a:buNone/>
            </a:pPr>
            <a:fld id="{BB9D4B8D-43A0-4078-B8E4-8FD3F4CE9531}" type="slidenum">
              <a:rPr lang="en-US" sz="1200" b="0" strike="noStrike" spc="-1">
                <a:solidFill>
                  <a:srgbClr val="8B8B8B"/>
                </a:solidFill>
                <a:latin typeface="Assistant"/>
              </a:rPr>
              <a:t>‹#›</a:t>
            </a:fld>
            <a:endParaRPr lang="nl-NL" sz="1200" b="0" strike="noStrike" spc="-1">
              <a:latin typeface="Times New Roman"/>
            </a:endParaRPr>
          </a:p>
        </p:txBody>
      </p:sp>
      <p:sp>
        <p:nvSpPr>
          <p:cNvPr id="44" name="PlaceHolder 4"/>
          <p:cNvSpPr>
            <a:spLocks noGrp="1"/>
          </p:cNvSpPr>
          <p:nvPr>
            <p:ph type="dt" idx="6"/>
          </p:nvPr>
        </p:nvSpPr>
        <p:spPr>
          <a:xfrm>
            <a:off x="838080" y="6356520"/>
            <a:ext cx="2742480" cy="364320"/>
          </a:xfrm>
          <a:prstGeom prst="rect">
            <a:avLst/>
          </a:prstGeom>
          <a:noFill/>
          <a:ln w="0">
            <a:noFill/>
          </a:ln>
        </p:spPr>
        <p:txBody>
          <a:bodyPr lIns="90000" tIns="45000" rIns="90000" bIns="45000" anchor="ctr">
            <a:noAutofit/>
          </a:bodyPr>
          <a:lstStyle>
            <a:lvl1pPr>
              <a:defRPr lang="nl-NL" sz="1400" b="0" strike="noStrike" spc="-1">
                <a:latin typeface="Times New Roman"/>
              </a:defRPr>
            </a:lvl1pPr>
          </a:lstStyle>
          <a:p>
            <a:r>
              <a:rPr lang="nl-NL" sz="1400" b="0" strike="noStrike" spc="-1">
                <a:latin typeface="Times New Roman"/>
              </a:rPr>
              <a:t>&lt;datum/tijd&gt;</a:t>
            </a: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nl-NL" sz="3200" b="0" strike="noStrike" spc="-1">
                <a:latin typeface="Arial"/>
              </a:rPr>
              <a:t>Klik om de opmaak van de overzichtstekst te bewerken</a:t>
            </a:r>
          </a:p>
          <a:p>
            <a:pPr marL="864000" lvl="1" indent="-324000">
              <a:spcBef>
                <a:spcPts val="1134"/>
              </a:spcBef>
              <a:buClr>
                <a:srgbClr val="000000"/>
              </a:buClr>
              <a:buSzPct val="75000"/>
              <a:buFont typeface="Symbol" charset="2"/>
              <a:buChar char=""/>
            </a:pPr>
            <a:r>
              <a:rPr lang="nl-NL" sz="2800" b="0" strike="noStrike" spc="-1">
                <a:latin typeface="Arial"/>
              </a:rPr>
              <a:t>Tweede overzichtsniveau</a:t>
            </a:r>
          </a:p>
          <a:p>
            <a:pPr marL="1296000" lvl="2" indent="-288000">
              <a:spcBef>
                <a:spcPts val="850"/>
              </a:spcBef>
              <a:buClr>
                <a:srgbClr val="000000"/>
              </a:buClr>
              <a:buSzPct val="45000"/>
              <a:buFont typeface="Wingdings" charset="2"/>
              <a:buChar char=""/>
            </a:pPr>
            <a:r>
              <a:rPr lang="nl-NL" sz="2400" b="0" strike="noStrike" spc="-1">
                <a:latin typeface="Arial"/>
              </a:rPr>
              <a:t>Derde overzichtsniveau</a:t>
            </a:r>
          </a:p>
          <a:p>
            <a:pPr marL="1728000" lvl="3" indent="-216000">
              <a:spcBef>
                <a:spcPts val="567"/>
              </a:spcBef>
              <a:buClr>
                <a:srgbClr val="000000"/>
              </a:buClr>
              <a:buSzPct val="75000"/>
              <a:buFont typeface="Symbol" charset="2"/>
              <a:buChar char=""/>
            </a:pPr>
            <a:r>
              <a:rPr lang="nl-NL" sz="2000" b="0" strike="noStrike" spc="-1">
                <a:latin typeface="Arial"/>
              </a:rPr>
              <a:t>Vierde overzichtsniveau</a:t>
            </a:r>
          </a:p>
          <a:p>
            <a:pPr marL="2160000" lvl="4" indent="-216000">
              <a:spcBef>
                <a:spcPts val="283"/>
              </a:spcBef>
              <a:buClr>
                <a:srgbClr val="000000"/>
              </a:buClr>
              <a:buSzPct val="45000"/>
              <a:buFont typeface="Wingdings" charset="2"/>
              <a:buChar char=""/>
            </a:pPr>
            <a:r>
              <a:rPr lang="nl-NL" sz="2000" b="0" strike="noStrike" spc="-1">
                <a:latin typeface="Arial"/>
              </a:rPr>
              <a:t>Vijfde overzichtsniveau</a:t>
            </a:r>
          </a:p>
          <a:p>
            <a:pPr marL="2592000" lvl="5" indent="-216000">
              <a:spcBef>
                <a:spcPts val="283"/>
              </a:spcBef>
              <a:buClr>
                <a:srgbClr val="000000"/>
              </a:buClr>
              <a:buSzPct val="45000"/>
              <a:buFont typeface="Wingdings" charset="2"/>
              <a:buChar char=""/>
            </a:pPr>
            <a:r>
              <a:rPr lang="nl-NL" sz="2000" b="0" strike="noStrike" spc="-1">
                <a:latin typeface="Arial"/>
              </a:rPr>
              <a:t>Zesde overzichtsniveau</a:t>
            </a:r>
          </a:p>
          <a:p>
            <a:pPr marL="3024000" lvl="6" indent="-216000">
              <a:spcBef>
                <a:spcPts val="283"/>
              </a:spcBef>
              <a:buClr>
                <a:srgbClr val="000000"/>
              </a:buClr>
              <a:buSzPct val="45000"/>
              <a:buFont typeface="Wingdings" charset="2"/>
              <a:buChar char=""/>
            </a:pPr>
            <a:r>
              <a:rPr lang="nl-NL" sz="2000" b="0" strike="noStrike" spc="-1">
                <a:latin typeface="Arial"/>
              </a:rPr>
              <a:t>Zevende overzichtsniveau</a:t>
            </a:r>
          </a:p>
        </p:txBody>
      </p:sp>
    </p:spTree>
  </p:cSld>
  <p:clrMap bg1="lt1" tx1="dk1" bg2="lt2" tx2="dk2" accent1="accent1" accent2="accent2" accent3="accent3" accent4="accent4" accent5="accent5" accent6="accent6" hlink="hlink" folHlink="folHlink"/>
  <p:sldLayoutIdLst>
    <p:sldLayoutId id="2147483771" r:id="rId1"/>
    <p:sldLayoutId id="2147483773" r:id="rId2"/>
    <p:sldLayoutId id="2147483777" r:id="rId3"/>
    <p:sldLayoutId id="2147483779" r:id="rId4"/>
    <p:sldLayoutId id="2147483781" r:id="rId5"/>
    <p:sldLayoutId id="2147483772" r:id="rId6"/>
    <p:sldLayoutId id="2147483778" r:id="rId7"/>
    <p:sldLayoutId id="2147483780" r:id="rId8"/>
    <p:sldLayoutId id="2147483775" r:id="rId9"/>
    <p:sldLayoutId id="2147483774" r:id="rId10"/>
    <p:sldLayoutId id="2147483672" r:id="rId11"/>
    <p:sldLayoutId id="2147483673" r:id="rId12"/>
    <p:sldLayoutId id="214748373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550920" y="2457360"/>
            <a:ext cx="5172120" cy="524520"/>
          </a:xfrm>
          <a:prstGeom prst="rect">
            <a:avLst/>
          </a:prstGeom>
          <a:noFill/>
          <a:ln w="0">
            <a:noFill/>
          </a:ln>
        </p:spPr>
        <p:txBody>
          <a:bodyPr lIns="0" tIns="0" rIns="0" bIns="0" anchor="ctr">
            <a:noAutofit/>
          </a:bodyPr>
          <a:lstStyle/>
          <a:p>
            <a:r>
              <a:rPr lang="nl-NL" sz="1800" b="0" strike="noStrike" spc="-1">
                <a:latin typeface="Arial"/>
              </a:rPr>
              <a:t>Klik om de opmaak van de titeltekst te bewerken</a:t>
            </a:r>
          </a:p>
        </p:txBody>
      </p:sp>
      <p:sp>
        <p:nvSpPr>
          <p:cNvPr id="6" name="PlaceHolder 2"/>
          <p:cNvSpPr>
            <a:spLocks noGrp="1"/>
          </p:cNvSpPr>
          <p:nvPr>
            <p:ph type="ftr" idx="1"/>
          </p:nvPr>
        </p:nvSpPr>
        <p:spPr>
          <a:xfrm>
            <a:off x="4038480" y="6356520"/>
            <a:ext cx="4114080" cy="364320"/>
          </a:xfrm>
          <a:prstGeom prst="rect">
            <a:avLst/>
          </a:prstGeom>
          <a:noFill/>
          <a:ln w="0">
            <a:noFill/>
          </a:ln>
        </p:spPr>
        <p:txBody>
          <a:bodyPr lIns="90000" tIns="45000" rIns="90000" bIns="45000" anchor="ctr">
            <a:noAutofit/>
          </a:bodyPr>
          <a:lstStyle>
            <a:lvl1pPr algn="ctr">
              <a:lnSpc>
                <a:spcPct val="100000"/>
              </a:lnSpc>
              <a:buNone/>
              <a:defRPr lang="nl-NL" sz="1400" b="0" strike="noStrike" spc="-1">
                <a:latin typeface="Times New Roman"/>
              </a:defRPr>
            </a:lvl1pPr>
          </a:lstStyle>
          <a:p>
            <a:pPr algn="ctr">
              <a:lnSpc>
                <a:spcPct val="100000"/>
              </a:lnSpc>
              <a:buNone/>
            </a:pPr>
            <a:r>
              <a:rPr lang="nl-NL" sz="1400" b="0" strike="noStrike" spc="-1">
                <a:latin typeface="Times New Roman"/>
              </a:rPr>
              <a:t>&lt;voettekst&gt;</a:t>
            </a:r>
          </a:p>
        </p:txBody>
      </p:sp>
      <p:sp>
        <p:nvSpPr>
          <p:cNvPr id="2" name="PlaceHolder 3"/>
          <p:cNvSpPr>
            <a:spLocks noGrp="1"/>
          </p:cNvSpPr>
          <p:nvPr>
            <p:ph type="sldNum" idx="2"/>
          </p:nvPr>
        </p:nvSpPr>
        <p:spPr>
          <a:xfrm>
            <a:off x="8610480" y="6356520"/>
            <a:ext cx="2742480" cy="36432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8B8B8B"/>
                </a:solidFill>
                <a:latin typeface="Assistant"/>
              </a:defRPr>
            </a:lvl1pPr>
          </a:lstStyle>
          <a:p>
            <a:pPr algn="r">
              <a:lnSpc>
                <a:spcPct val="100000"/>
              </a:lnSpc>
              <a:buNone/>
            </a:pPr>
            <a:fld id="{D1D21642-DBE9-4A29-A54C-77874A324487}" type="slidenum">
              <a:rPr lang="en-US" sz="1200" b="0" strike="noStrike" spc="-1">
                <a:solidFill>
                  <a:srgbClr val="8B8B8B"/>
                </a:solidFill>
                <a:latin typeface="Assistant"/>
              </a:rPr>
              <a:t>‹#›</a:t>
            </a:fld>
            <a:endParaRPr lang="nl-NL" sz="1200" b="0" strike="noStrike" spc="-1">
              <a:latin typeface="Times New Roman"/>
            </a:endParaRPr>
          </a:p>
        </p:txBody>
      </p:sp>
      <p:sp>
        <p:nvSpPr>
          <p:cNvPr id="3" name="PlaceHolder 4"/>
          <p:cNvSpPr>
            <a:spLocks noGrp="1"/>
          </p:cNvSpPr>
          <p:nvPr>
            <p:ph type="dt" idx="3"/>
          </p:nvPr>
        </p:nvSpPr>
        <p:spPr>
          <a:xfrm>
            <a:off x="838080" y="6356520"/>
            <a:ext cx="2742480" cy="364320"/>
          </a:xfrm>
          <a:prstGeom prst="rect">
            <a:avLst/>
          </a:prstGeom>
          <a:noFill/>
          <a:ln w="0">
            <a:noFill/>
          </a:ln>
        </p:spPr>
        <p:txBody>
          <a:bodyPr lIns="90000" tIns="45000" rIns="90000" bIns="45000" anchor="ctr">
            <a:noAutofit/>
          </a:bodyPr>
          <a:lstStyle>
            <a:lvl1pPr>
              <a:defRPr lang="nl-NL" sz="1400" b="0" strike="noStrike" spc="-1">
                <a:latin typeface="Times New Roman"/>
              </a:defRPr>
            </a:lvl1pPr>
          </a:lstStyle>
          <a:p>
            <a:r>
              <a:rPr lang="nl-NL" sz="1400" b="0" strike="noStrike" spc="-1">
                <a:latin typeface="Times New Roman"/>
              </a:rPr>
              <a:t>&lt;datum/tijd&gt;</a:t>
            </a: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nl-NL" sz="3200" b="0" strike="noStrike" spc="-1">
                <a:latin typeface="Arial"/>
              </a:rPr>
              <a:t>Klik om de opmaak van de overzichtstekst te bewerken</a:t>
            </a:r>
          </a:p>
          <a:p>
            <a:pPr marL="864000" lvl="1" indent="-324000">
              <a:spcBef>
                <a:spcPts val="1134"/>
              </a:spcBef>
              <a:buClr>
                <a:srgbClr val="000000"/>
              </a:buClr>
              <a:buSzPct val="75000"/>
              <a:buFont typeface="Symbol" charset="2"/>
              <a:buChar char=""/>
            </a:pPr>
            <a:r>
              <a:rPr lang="nl-NL" sz="2800" b="0" strike="noStrike" spc="-1">
                <a:latin typeface="Arial"/>
              </a:rPr>
              <a:t>Tweede overzichtsniveau</a:t>
            </a:r>
          </a:p>
          <a:p>
            <a:pPr marL="1296000" lvl="2" indent="-288000">
              <a:spcBef>
                <a:spcPts val="850"/>
              </a:spcBef>
              <a:buClr>
                <a:srgbClr val="000000"/>
              </a:buClr>
              <a:buSzPct val="45000"/>
              <a:buFont typeface="Wingdings" charset="2"/>
              <a:buChar char=""/>
            </a:pPr>
            <a:r>
              <a:rPr lang="nl-NL" sz="2400" b="0" strike="noStrike" spc="-1">
                <a:latin typeface="Arial"/>
              </a:rPr>
              <a:t>Derde overzichtsniveau</a:t>
            </a:r>
          </a:p>
          <a:p>
            <a:pPr marL="1728000" lvl="3" indent="-216000">
              <a:spcBef>
                <a:spcPts val="567"/>
              </a:spcBef>
              <a:buClr>
                <a:srgbClr val="000000"/>
              </a:buClr>
              <a:buSzPct val="75000"/>
              <a:buFont typeface="Symbol" charset="2"/>
              <a:buChar char=""/>
            </a:pPr>
            <a:r>
              <a:rPr lang="nl-NL" sz="2000" b="0" strike="noStrike" spc="-1">
                <a:latin typeface="Arial"/>
              </a:rPr>
              <a:t>Vierde overzichtsniveau</a:t>
            </a:r>
          </a:p>
          <a:p>
            <a:pPr marL="2160000" lvl="4" indent="-216000">
              <a:spcBef>
                <a:spcPts val="283"/>
              </a:spcBef>
              <a:buClr>
                <a:srgbClr val="000000"/>
              </a:buClr>
              <a:buSzPct val="45000"/>
              <a:buFont typeface="Wingdings" charset="2"/>
              <a:buChar char=""/>
            </a:pPr>
            <a:r>
              <a:rPr lang="nl-NL" sz="2000" b="0" strike="noStrike" spc="-1">
                <a:latin typeface="Arial"/>
              </a:rPr>
              <a:t>Vijfde overzichtsniveau</a:t>
            </a:r>
          </a:p>
          <a:p>
            <a:pPr marL="2592000" lvl="5" indent="-216000">
              <a:spcBef>
                <a:spcPts val="283"/>
              </a:spcBef>
              <a:buClr>
                <a:srgbClr val="000000"/>
              </a:buClr>
              <a:buSzPct val="45000"/>
              <a:buFont typeface="Wingdings" charset="2"/>
              <a:buChar char=""/>
            </a:pPr>
            <a:r>
              <a:rPr lang="nl-NL" sz="2000" b="0" strike="noStrike" spc="-1">
                <a:latin typeface="Arial"/>
              </a:rPr>
              <a:t>Zesde overzichtsniveau</a:t>
            </a:r>
          </a:p>
          <a:p>
            <a:pPr marL="3024000" lvl="6" indent="-216000">
              <a:spcBef>
                <a:spcPts val="283"/>
              </a:spcBef>
              <a:buClr>
                <a:srgbClr val="000000"/>
              </a:buClr>
              <a:buSzPct val="45000"/>
              <a:buFont typeface="Wingdings" charset="2"/>
              <a:buChar char=""/>
            </a:pPr>
            <a:r>
              <a:rPr lang="nl-NL" sz="2000" b="0" strike="noStrike" spc="-1">
                <a:latin typeface="Arial"/>
              </a:rPr>
              <a:t>Zevende overzichtsniveau</a:t>
            </a:r>
          </a:p>
        </p:txBody>
      </p:sp>
    </p:spTree>
  </p:cSld>
  <p:clrMap bg1="lt1" tx1="dk1" bg2="lt2" tx2="dk2" accent1="accent1" accent2="accent2" accent3="accent3" accent4="accent4" accent5="accent5" accent6="accent6" hlink="hlink" folHlink="folHlink"/>
  <p:sldLayoutIdLst>
    <p:sldLayoutId id="2147483753" r:id="rId1"/>
    <p:sldLayoutId id="2147483758"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5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8.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8.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2015700" y="2077680"/>
            <a:ext cx="8161920" cy="1066766"/>
          </a:xfrm>
          <a:prstGeom prst="rect">
            <a:avLst/>
          </a:prstGeom>
          <a:noFill/>
          <a:ln w="0">
            <a:noFill/>
          </a:ln>
        </p:spPr>
        <p:txBody>
          <a:bodyPr lIns="0" tIns="0" rIns="0" bIns="0" anchor="b">
            <a:noAutofit/>
          </a:bodyPr>
          <a:lstStyle/>
          <a:p>
            <a:pPr algn="ctr"/>
            <a:r>
              <a:rPr lang="en-US" sz="3200" b="1" spc="-1" dirty="0">
                <a:solidFill>
                  <a:schemeClr val="bg1"/>
                </a:solidFill>
                <a:latin typeface="Nunito"/>
                <a:cs typeface="Arial"/>
              </a:rPr>
              <a:t>Image Processing with Python</a:t>
            </a:r>
            <a:br>
              <a:rPr lang="en-US" sz="4000" b="1" spc="-1" dirty="0">
                <a:solidFill>
                  <a:schemeClr val="bg1"/>
                </a:solidFill>
                <a:latin typeface="Nunito"/>
                <a:cs typeface="Arial"/>
              </a:rPr>
            </a:br>
            <a:r>
              <a:rPr lang="en-US" sz="4000" b="1" i="1" spc="-1" dirty="0">
                <a:solidFill>
                  <a:schemeClr val="bg1"/>
                </a:solidFill>
                <a:latin typeface="Nunito"/>
                <a:cs typeface="Arial"/>
              </a:rPr>
              <a:t>Blurring images</a:t>
            </a:r>
            <a:endParaRPr lang="en-US" sz="4000" b="1" i="1" strike="noStrike" spc="-1" dirty="0">
              <a:solidFill>
                <a:schemeClr val="bg1"/>
              </a:solidFill>
              <a:latin typeface="Nunito"/>
              <a:cs typeface="Arial"/>
            </a:endParaRPr>
          </a:p>
        </p:txBody>
      </p:sp>
      <p:sp>
        <p:nvSpPr>
          <p:cNvPr id="295" name="PlaceHolder 2"/>
          <p:cNvSpPr>
            <a:spLocks noGrp="1"/>
          </p:cNvSpPr>
          <p:nvPr>
            <p:ph type="subTitle"/>
          </p:nvPr>
        </p:nvSpPr>
        <p:spPr>
          <a:xfrm>
            <a:off x="-538730" y="4477049"/>
            <a:ext cx="13264519" cy="1716437"/>
          </a:xfrm>
          <a:prstGeom prst="rect">
            <a:avLst/>
          </a:prstGeom>
          <a:noFill/>
          <a:ln w="0">
            <a:noFill/>
          </a:ln>
        </p:spPr>
        <p:txBody>
          <a:bodyPr lIns="0" tIns="0" rIns="0" bIns="0" anchor="t">
            <a:noAutofit/>
          </a:bodyPr>
          <a:lstStyle/>
          <a:p>
            <a:pPr algn="ctr">
              <a:lnSpc>
                <a:spcPct val="100000"/>
              </a:lnSpc>
              <a:spcBef>
                <a:spcPts val="1001"/>
              </a:spcBef>
              <a:tabLst>
                <a:tab pos="0" algn="l"/>
              </a:tabLst>
            </a:pPr>
            <a:r>
              <a:rPr lang="nl-NL" sz="2400" spc="-1" dirty="0">
                <a:solidFill>
                  <a:srgbClr val="000000"/>
                </a:solidFill>
                <a:latin typeface="Assistant"/>
              </a:rPr>
              <a:t>Dr. </a:t>
            </a:r>
            <a:r>
              <a:rPr lang="nl-NL" sz="2400" spc="-1" dirty="0" err="1">
                <a:solidFill>
                  <a:srgbClr val="000000"/>
                </a:solidFill>
                <a:latin typeface="Assistant"/>
              </a:rPr>
              <a:t>Candace</a:t>
            </a:r>
            <a:r>
              <a:rPr lang="nl-NL" sz="2400" spc="-1" dirty="0">
                <a:solidFill>
                  <a:srgbClr val="000000"/>
                </a:solidFill>
                <a:latin typeface="Assistant"/>
              </a:rPr>
              <a:t> </a:t>
            </a:r>
            <a:r>
              <a:rPr lang="nl-NL" sz="2400" spc="-1" dirty="0" err="1">
                <a:solidFill>
                  <a:srgbClr val="000000"/>
                </a:solidFill>
                <a:latin typeface="Assistant"/>
              </a:rPr>
              <a:t>Makeda</a:t>
            </a:r>
            <a:r>
              <a:rPr lang="nl-NL" sz="2400" spc="-1" dirty="0">
                <a:solidFill>
                  <a:srgbClr val="000000"/>
                </a:solidFill>
                <a:latin typeface="Assistant"/>
              </a:rPr>
              <a:t> Moore, MD</a:t>
            </a:r>
            <a:endParaRPr lang="nl-NL" sz="2400" spc="-1" dirty="0">
              <a:solidFill>
                <a:srgbClr val="000000"/>
              </a:solidFill>
              <a:latin typeface="Arial"/>
            </a:endParaRPr>
          </a:p>
          <a:p>
            <a:pPr algn="ctr">
              <a:lnSpc>
                <a:spcPct val="100000"/>
              </a:lnSpc>
              <a:spcBef>
                <a:spcPts val="1001"/>
              </a:spcBef>
              <a:tabLst>
                <a:tab pos="0" algn="l"/>
              </a:tabLst>
            </a:pPr>
            <a:r>
              <a:rPr lang="nl-NL" sz="2400" spc="-1" dirty="0">
                <a:latin typeface="Assistant"/>
              </a:rPr>
              <a:t>Dr. Dani </a:t>
            </a:r>
            <a:r>
              <a:rPr lang="nl-NL" sz="2400" spc="-1" dirty="0" err="1">
                <a:latin typeface="Assistant"/>
              </a:rPr>
              <a:t>Bodor</a:t>
            </a:r>
            <a:r>
              <a:rPr lang="nl-NL" sz="2400" spc="-1" dirty="0">
                <a:latin typeface="Assistant"/>
              </a:rPr>
              <a:t>, PhD</a:t>
            </a:r>
          </a:p>
          <a:p>
            <a:pPr algn="ctr">
              <a:lnSpc>
                <a:spcPct val="100000"/>
              </a:lnSpc>
              <a:spcBef>
                <a:spcPts val="1001"/>
              </a:spcBef>
              <a:tabLst>
                <a:tab pos="0" algn="l"/>
              </a:tabLst>
            </a:pPr>
            <a:r>
              <a:rPr lang="nl-NL" sz="2400" spc="-1" dirty="0" err="1">
                <a:latin typeface="Assistant"/>
              </a:rPr>
              <a:t>Djura</a:t>
            </a:r>
            <a:r>
              <a:rPr lang="nl-NL" sz="2400" spc="-1" dirty="0">
                <a:latin typeface="Assistant"/>
              </a:rPr>
              <a:t> Smits, MS</a:t>
            </a:r>
            <a:endParaRPr lang="nl-NL" sz="2400" b="0" strike="noStrike" spc="-1" dirty="0">
              <a:latin typeface="Assistant"/>
            </a:endParaRPr>
          </a:p>
          <a:p>
            <a:pPr algn="ctr">
              <a:lnSpc>
                <a:spcPct val="100000"/>
              </a:lnSpc>
              <a:spcBef>
                <a:spcPts val="1001"/>
              </a:spcBef>
              <a:tabLst>
                <a:tab pos="0" algn="l"/>
              </a:tabLst>
            </a:pPr>
            <a:r>
              <a:rPr lang="nl-NL" sz="2400" spc="-1" dirty="0" err="1">
                <a:latin typeface="Assistant"/>
              </a:rPr>
              <a:t>Giulia</a:t>
            </a:r>
            <a:r>
              <a:rPr lang="nl-NL" sz="2400" spc="-1" dirty="0">
                <a:latin typeface="Assistant"/>
              </a:rPr>
              <a:t> </a:t>
            </a:r>
            <a:r>
              <a:rPr lang="nl-NL" sz="2400" spc="-1" dirty="0" err="1">
                <a:latin typeface="Assistant"/>
              </a:rPr>
              <a:t>Criocioni</a:t>
            </a:r>
            <a:r>
              <a:rPr lang="nl-NL" sz="2400" spc="-1" dirty="0">
                <a:latin typeface="Assistant"/>
              </a:rPr>
              <a:t>, MS</a:t>
            </a:r>
            <a:endParaRPr lang="nl-NL" sz="2400" b="0" strike="noStrike" spc="-1" dirty="0">
              <a:latin typeface="Assistant"/>
            </a:endParaRPr>
          </a:p>
          <a:p>
            <a:pPr algn="ctr">
              <a:lnSpc>
                <a:spcPct val="100000"/>
              </a:lnSpc>
              <a:spcBef>
                <a:spcPts val="1001"/>
              </a:spcBef>
              <a:buNone/>
              <a:tabLst>
                <a:tab pos="0" algn="l"/>
              </a:tabLst>
            </a:pPr>
            <a:endParaRPr lang="nl-NL" sz="2400" b="0" strike="noStrike" spc="-1" dirty="0">
              <a:latin typeface="Assistant"/>
            </a:endParaRPr>
          </a:p>
          <a:p>
            <a:pPr algn="ctr">
              <a:lnSpc>
                <a:spcPct val="100000"/>
              </a:lnSpc>
              <a:spcBef>
                <a:spcPts val="1001"/>
              </a:spcBef>
              <a:tabLst>
                <a:tab pos="0" algn="l"/>
              </a:tabLst>
            </a:pPr>
            <a:endParaRPr lang="nl-NL" sz="2400" spc="-1" dirty="0">
              <a:latin typeface="Arial"/>
            </a:endParaRPr>
          </a:p>
          <a:p>
            <a:pPr algn="ctr">
              <a:lnSpc>
                <a:spcPct val="100000"/>
              </a:lnSpc>
              <a:spcBef>
                <a:spcPts val="1001"/>
              </a:spcBef>
              <a:tabLst>
                <a:tab pos="0" algn="l"/>
              </a:tabLst>
            </a:pPr>
            <a:endParaRPr lang="nl-NL" sz="2400" spc="-1" dirty="0">
              <a:latin typeface="Arial"/>
            </a:endParaRPr>
          </a:p>
        </p:txBody>
      </p:sp>
    </p:spTree>
    <p:extLst>
      <p:ext uri="{BB962C8B-B14F-4D97-AF65-F5344CB8AC3E}">
        <p14:creationId xmlns:p14="http://schemas.microsoft.com/office/powerpoint/2010/main" val="789660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B76E810A-7D89-CFF6-389E-860870EE3033}"/>
              </a:ext>
            </a:extLst>
          </p:cNvPr>
          <p:cNvSpPr txBox="1"/>
          <p:nvPr/>
        </p:nvSpPr>
        <p:spPr>
          <a:xfrm>
            <a:off x="2263555" y="298169"/>
            <a:ext cx="766489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latin typeface="+mj-lt"/>
                <a:cs typeface="Calibri Light" panose="020F0302020204030204" pitchFamily="34" charset="0"/>
              </a:rPr>
              <a:t>Blurring</a:t>
            </a:r>
            <a:endParaRPr lang="en-US" sz="2800" dirty="0">
              <a:solidFill>
                <a:srgbClr val="00A0E1"/>
              </a:solidFill>
              <a:latin typeface="+mj-lt"/>
              <a:cs typeface="Calibri Light" panose="020F0302020204030204" pitchFamily="34" charset="0"/>
            </a:endParaRPr>
          </a:p>
        </p:txBody>
      </p:sp>
      <p:sp>
        <p:nvSpPr>
          <p:cNvPr id="4" name="TextBox 1">
            <a:extLst>
              <a:ext uri="{FF2B5EF4-FFF2-40B4-BE49-F238E27FC236}">
                <a16:creationId xmlns:a16="http://schemas.microsoft.com/office/drawing/2014/main" id="{587FCFE1-8D64-207C-63BA-B1284A2A1859}"/>
              </a:ext>
            </a:extLst>
          </p:cNvPr>
          <p:cNvSpPr txBox="1"/>
          <p:nvPr/>
        </p:nvSpPr>
        <p:spPr>
          <a:xfrm>
            <a:off x="1325675" y="1804649"/>
            <a:ext cx="9540649" cy="4424362"/>
          </a:xfrm>
          <a:prstGeom prst="rect">
            <a:avLst/>
          </a:prstGeom>
          <a:noFill/>
        </p:spPr>
        <p:txBody>
          <a:bodyPr wrap="square"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US" sz="2400" dirty="0">
              <a:cs typeface="Calibri Light" panose="020F0302020204030204" pitchFamily="34" charset="0"/>
            </a:endParaRPr>
          </a:p>
          <a:p>
            <a:pPr marL="342900" indent="-342900">
              <a:buFont typeface="Arial" panose="020B0604020202020204" pitchFamily="34" charset="0"/>
              <a:buChar char="•"/>
            </a:pPr>
            <a:endParaRPr lang="en-US" sz="2400" dirty="0">
              <a:cs typeface="Calibri Light" panose="020F0302020204030204" pitchFamily="34" charset="0"/>
            </a:endParaRPr>
          </a:p>
          <a:p>
            <a:pPr marL="342900" indent="-342900">
              <a:buFont typeface="Arial" panose="020B0604020202020204" pitchFamily="34" charset="0"/>
              <a:buChar char="•"/>
            </a:pPr>
            <a:endParaRPr lang="en-US" sz="2400" dirty="0">
              <a:cs typeface="Calibri Light" panose="020F0302020204030204" pitchFamily="34" charset="0"/>
            </a:endParaRPr>
          </a:p>
          <a:p>
            <a:pPr marL="342900" indent="-342900">
              <a:buFont typeface="Arial" panose="020B0604020202020204" pitchFamily="34" charset="0"/>
              <a:buChar char="•"/>
            </a:pPr>
            <a:endParaRPr lang="en-US" sz="2400" dirty="0">
              <a:cs typeface="Calibri Light" panose="020F0302020204030204" pitchFamily="34" charset="0"/>
            </a:endParaRPr>
          </a:p>
          <a:p>
            <a:pPr marL="342900" indent="-342900">
              <a:buFont typeface="Arial" panose="020B0604020202020204" pitchFamily="34" charset="0"/>
              <a:buChar char="•"/>
            </a:pPr>
            <a:endParaRPr lang="en-US" sz="2400" dirty="0">
              <a:cs typeface="Calibri Light" panose="020F0302020204030204" pitchFamily="34" charset="0"/>
            </a:endParaRPr>
          </a:p>
          <a:p>
            <a:endParaRPr lang="en-US" sz="2400" dirty="0">
              <a:cs typeface="Calibri Light" panose="020F0302020204030204" pitchFamily="34" charset="0"/>
            </a:endParaRPr>
          </a:p>
          <a:p>
            <a:pPr marL="342900" indent="-342900">
              <a:buFont typeface="Arial" panose="020B0604020202020204" pitchFamily="34" charset="0"/>
              <a:buChar char="•"/>
            </a:pPr>
            <a:r>
              <a:rPr lang="en-US" sz="2400" dirty="0">
                <a:cs typeface="Calibri Light" panose="020F0302020204030204" pitchFamily="34" charset="0"/>
              </a:rPr>
              <a:t>Edges</a:t>
            </a:r>
          </a:p>
        </p:txBody>
      </p:sp>
      <p:pic>
        <p:nvPicPr>
          <p:cNvPr id="7" name="Picture 4" descr="OpenCV Canny Edge Detection - javatpoint">
            <a:extLst>
              <a:ext uri="{FF2B5EF4-FFF2-40B4-BE49-F238E27FC236}">
                <a16:creationId xmlns:a16="http://schemas.microsoft.com/office/drawing/2014/main" id="{21B63231-2974-1997-FB70-75A9B3A8D2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649" t="13250"/>
          <a:stretch/>
        </p:blipFill>
        <p:spPr bwMode="auto">
          <a:xfrm>
            <a:off x="2961432" y="3849892"/>
            <a:ext cx="2971282" cy="19024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OpenCV Canny Edge Detection - javatpoint">
            <a:extLst>
              <a:ext uri="{FF2B5EF4-FFF2-40B4-BE49-F238E27FC236}">
                <a16:creationId xmlns:a16="http://schemas.microsoft.com/office/drawing/2014/main" id="{36278496-3503-153A-C81D-C4BED2C74F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250" r="50649"/>
          <a:stretch/>
        </p:blipFill>
        <p:spPr bwMode="auto">
          <a:xfrm>
            <a:off x="4610358" y="1179181"/>
            <a:ext cx="2971282" cy="19024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OpenCV Canny Edge Detection - javatpoint">
            <a:extLst>
              <a:ext uri="{FF2B5EF4-FFF2-40B4-BE49-F238E27FC236}">
                <a16:creationId xmlns:a16="http://schemas.microsoft.com/office/drawing/2014/main" id="{F3295CD6-B961-986B-FA9D-8771172466C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t="13250" r="50649"/>
          <a:stretch/>
        </p:blipFill>
        <p:spPr bwMode="auto">
          <a:xfrm>
            <a:off x="6153067" y="3849892"/>
            <a:ext cx="2971282" cy="19024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
            <a:extLst>
              <a:ext uri="{FF2B5EF4-FFF2-40B4-BE49-F238E27FC236}">
                <a16:creationId xmlns:a16="http://schemas.microsoft.com/office/drawing/2014/main" id="{E7E7566A-BB04-C898-47A4-225619F1EC3E}"/>
              </a:ext>
            </a:extLst>
          </p:cNvPr>
          <p:cNvSpPr txBox="1"/>
          <p:nvPr/>
        </p:nvSpPr>
        <p:spPr>
          <a:xfrm>
            <a:off x="1325675" y="4003341"/>
            <a:ext cx="9540649" cy="646655"/>
          </a:xfrm>
          <a:prstGeom prst="rect">
            <a:avLst/>
          </a:prstGeom>
          <a:noFill/>
        </p:spPr>
        <p:txBody>
          <a:bodyPr wrap="square"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r">
              <a:buFont typeface="Arial" panose="020B0604020202020204" pitchFamily="34" charset="0"/>
              <a:buChar char="•"/>
            </a:pPr>
            <a:r>
              <a:rPr lang="en-US" sz="2400" dirty="0">
                <a:cs typeface="Calibri Light" panose="020F0302020204030204" pitchFamily="34" charset="0"/>
              </a:rPr>
              <a:t>Blurring</a:t>
            </a:r>
            <a:endParaRPr lang="en-US" sz="2000" dirty="0">
              <a:cs typeface="Calibri Light" panose="020F0302020204030204" pitchFamily="34" charset="0"/>
            </a:endParaRPr>
          </a:p>
        </p:txBody>
      </p:sp>
    </p:spTree>
    <p:extLst>
      <p:ext uri="{BB962C8B-B14F-4D97-AF65-F5344CB8AC3E}">
        <p14:creationId xmlns:p14="http://schemas.microsoft.com/office/powerpoint/2010/main" val="2875021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B76E810A-7D89-CFF6-389E-860870EE3033}"/>
              </a:ext>
            </a:extLst>
          </p:cNvPr>
          <p:cNvSpPr txBox="1"/>
          <p:nvPr/>
        </p:nvSpPr>
        <p:spPr>
          <a:xfrm>
            <a:off x="2263555" y="298169"/>
            <a:ext cx="766489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latin typeface="+mj-lt"/>
                <a:cs typeface="Calibri Light" panose="020F0302020204030204" pitchFamily="34" charset="0"/>
              </a:rPr>
              <a:t>Filters</a:t>
            </a:r>
            <a:endParaRPr lang="en-US" sz="2800" dirty="0">
              <a:solidFill>
                <a:srgbClr val="00A0E1"/>
              </a:solidFill>
              <a:latin typeface="+mj-lt"/>
              <a:cs typeface="Calibri Light" panose="020F0302020204030204" pitchFamily="34" charset="0"/>
            </a:endParaRPr>
          </a:p>
        </p:txBody>
      </p:sp>
      <p:sp>
        <p:nvSpPr>
          <p:cNvPr id="4" name="TextBox 1">
            <a:extLst>
              <a:ext uri="{FF2B5EF4-FFF2-40B4-BE49-F238E27FC236}">
                <a16:creationId xmlns:a16="http://schemas.microsoft.com/office/drawing/2014/main" id="{587FCFE1-8D64-207C-63BA-B1284A2A1859}"/>
              </a:ext>
            </a:extLst>
          </p:cNvPr>
          <p:cNvSpPr txBox="1"/>
          <p:nvPr/>
        </p:nvSpPr>
        <p:spPr>
          <a:xfrm>
            <a:off x="1325675" y="1216819"/>
            <a:ext cx="9540649" cy="4424362"/>
          </a:xfrm>
          <a:prstGeom prst="rect">
            <a:avLst/>
          </a:prstGeom>
          <a:noFill/>
        </p:spPr>
        <p:txBody>
          <a:bodyPr wrap="square"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dirty="0">
              <a:cs typeface="Calibri Light" panose="020F0302020204030204" pitchFamily="34" charset="0"/>
            </a:endParaRPr>
          </a:p>
          <a:p>
            <a:pPr marL="342900" indent="-342900">
              <a:buFont typeface="Arial" panose="020B0604020202020204" pitchFamily="34" charset="0"/>
              <a:buChar char="•"/>
            </a:pPr>
            <a:r>
              <a:rPr lang="en-US" sz="2400" dirty="0">
                <a:cs typeface="Calibri Light" panose="020F0302020204030204" pitchFamily="34" charset="0"/>
              </a:rPr>
              <a:t>High-pass</a:t>
            </a:r>
          </a:p>
          <a:p>
            <a:pPr marL="800100" lvl="1" indent="-342900">
              <a:buFont typeface="Arial" panose="020B0604020202020204" pitchFamily="34" charset="0"/>
              <a:buChar char="•"/>
            </a:pPr>
            <a:r>
              <a:rPr lang="en-US" sz="2000" dirty="0">
                <a:cs typeface="Calibri Light" panose="020F0302020204030204" pitchFamily="34" charset="0"/>
              </a:rPr>
              <a:t>Attenuating low frequency components</a:t>
            </a:r>
          </a:p>
          <a:p>
            <a:pPr marL="800100" lvl="1" indent="-342900">
              <a:buFont typeface="Arial" panose="020B0604020202020204" pitchFamily="34" charset="0"/>
              <a:buChar char="•"/>
            </a:pPr>
            <a:r>
              <a:rPr lang="en-US" sz="2000" dirty="0">
                <a:cs typeface="Calibri Light" panose="020F0302020204030204" pitchFamily="34" charset="0"/>
              </a:rPr>
              <a:t>Keeping smaller details</a:t>
            </a:r>
          </a:p>
          <a:p>
            <a:pPr marL="800100" lvl="1" indent="-342900">
              <a:buFont typeface="Arial" panose="020B0604020202020204" pitchFamily="34" charset="0"/>
              <a:buChar char="•"/>
            </a:pPr>
            <a:r>
              <a:rPr lang="en-US" sz="2000" dirty="0">
                <a:cs typeface="Calibri Light" panose="020F0302020204030204" pitchFamily="34" charset="0"/>
              </a:rPr>
              <a:t>E.g. Sharpening filters</a:t>
            </a:r>
          </a:p>
          <a:p>
            <a:endParaRPr lang="en-US" sz="2400" dirty="0">
              <a:cs typeface="Calibri Light" panose="020F0302020204030204" pitchFamily="34" charset="0"/>
            </a:endParaRPr>
          </a:p>
          <a:p>
            <a:endParaRPr lang="en-US" sz="2400" dirty="0">
              <a:cs typeface="Calibri Light" panose="020F0302020204030204" pitchFamily="34" charset="0"/>
            </a:endParaRPr>
          </a:p>
          <a:p>
            <a:endParaRPr lang="en-US" sz="2400" dirty="0">
              <a:cs typeface="Calibri Light" panose="020F0302020204030204" pitchFamily="34" charset="0"/>
            </a:endParaRPr>
          </a:p>
          <a:p>
            <a:pPr marL="342900" indent="-342900">
              <a:buFont typeface="Arial" panose="020B0604020202020204" pitchFamily="34" charset="0"/>
              <a:buChar char="•"/>
            </a:pPr>
            <a:r>
              <a:rPr lang="en-US" sz="2400" dirty="0">
                <a:cs typeface="Calibri Light" panose="020F0302020204030204" pitchFamily="34" charset="0"/>
              </a:rPr>
              <a:t>Low-pass</a:t>
            </a:r>
          </a:p>
          <a:p>
            <a:pPr marL="800100" lvl="1" indent="-342900">
              <a:buFont typeface="Arial" panose="020B0604020202020204" pitchFamily="34" charset="0"/>
              <a:buChar char="•"/>
            </a:pPr>
            <a:r>
              <a:rPr lang="en-US" sz="2000" dirty="0">
                <a:cs typeface="Calibri Light" panose="020F0302020204030204" pitchFamily="34" charset="0"/>
              </a:rPr>
              <a:t>Attenuating high frequency components</a:t>
            </a:r>
          </a:p>
          <a:p>
            <a:pPr marL="800100" lvl="1" indent="-342900">
              <a:buFont typeface="Arial" panose="020B0604020202020204" pitchFamily="34" charset="0"/>
              <a:buChar char="•"/>
            </a:pPr>
            <a:r>
              <a:rPr lang="en-US" sz="2000" dirty="0">
                <a:cs typeface="Calibri Light" panose="020F0302020204030204" pitchFamily="34" charset="0"/>
              </a:rPr>
              <a:t>Keeping larger features</a:t>
            </a:r>
          </a:p>
          <a:p>
            <a:pPr marL="800100" lvl="1" indent="-342900">
              <a:buFont typeface="Arial" panose="020B0604020202020204" pitchFamily="34" charset="0"/>
              <a:buChar char="•"/>
            </a:pPr>
            <a:r>
              <a:rPr lang="en-US" sz="2000" dirty="0">
                <a:cs typeface="Calibri Light" panose="020F0302020204030204" pitchFamily="34" charset="0"/>
              </a:rPr>
              <a:t>E.g. Smoothening filters</a:t>
            </a:r>
          </a:p>
        </p:txBody>
      </p:sp>
      <p:pic>
        <p:nvPicPr>
          <p:cNvPr id="2" name="Picture 1">
            <a:extLst>
              <a:ext uri="{FF2B5EF4-FFF2-40B4-BE49-F238E27FC236}">
                <a16:creationId xmlns:a16="http://schemas.microsoft.com/office/drawing/2014/main" id="{BCA4722E-EC4D-C0DC-9D00-DDCE90325658}"/>
              </a:ext>
            </a:extLst>
          </p:cNvPr>
          <p:cNvPicPr>
            <a:picLocks noChangeAspect="1"/>
          </p:cNvPicPr>
          <p:nvPr/>
        </p:nvPicPr>
        <p:blipFill rotWithShape="1">
          <a:blip r:embed="rId3"/>
          <a:srcRect l="64899"/>
          <a:stretch/>
        </p:blipFill>
        <p:spPr>
          <a:xfrm>
            <a:off x="8294603" y="1636074"/>
            <a:ext cx="2048895" cy="2009502"/>
          </a:xfrm>
          <a:prstGeom prst="rect">
            <a:avLst/>
          </a:prstGeom>
        </p:spPr>
      </p:pic>
      <p:pic>
        <p:nvPicPr>
          <p:cNvPr id="2050" name="Picture 2" descr="Low Pass, High Pass and Band Pass Filters - Simple Explanation - RF Page">
            <a:extLst>
              <a:ext uri="{FF2B5EF4-FFF2-40B4-BE49-F238E27FC236}">
                <a16:creationId xmlns:a16="http://schemas.microsoft.com/office/drawing/2014/main" id="{0D37DB7C-599C-C9D3-FB93-A79BC61A82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14" t="56768" r="54457" b="5386"/>
          <a:stretch/>
        </p:blipFill>
        <p:spPr bwMode="auto">
          <a:xfrm>
            <a:off x="5618491" y="4681016"/>
            <a:ext cx="1470549" cy="9601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w Pass, High Pass and Band Pass Filters - Simple Explanation - RF Page">
            <a:extLst>
              <a:ext uri="{FF2B5EF4-FFF2-40B4-BE49-F238E27FC236}">
                <a16:creationId xmlns:a16="http://schemas.microsoft.com/office/drawing/2014/main" id="{E86291D8-FFF4-D25A-6780-DA1D86A1CF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457" t="3512" r="5171" b="56769"/>
          <a:stretch/>
        </p:blipFill>
        <p:spPr bwMode="auto">
          <a:xfrm>
            <a:off x="5755791" y="2468835"/>
            <a:ext cx="1333249" cy="9601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F217E55-E890-5D7E-A19E-B6D065B44A6A}"/>
              </a:ext>
            </a:extLst>
          </p:cNvPr>
          <p:cNvPicPr>
            <a:picLocks noChangeAspect="1"/>
          </p:cNvPicPr>
          <p:nvPr/>
        </p:nvPicPr>
        <p:blipFill rotWithShape="1">
          <a:blip r:embed="rId3"/>
          <a:srcRect r="68530"/>
          <a:stretch/>
        </p:blipFill>
        <p:spPr>
          <a:xfrm>
            <a:off x="8558086" y="103356"/>
            <a:ext cx="1521932" cy="1664880"/>
          </a:xfrm>
          <a:prstGeom prst="rect">
            <a:avLst/>
          </a:prstGeom>
        </p:spPr>
      </p:pic>
      <p:pic>
        <p:nvPicPr>
          <p:cNvPr id="7" name="Picture 6">
            <a:extLst>
              <a:ext uri="{FF2B5EF4-FFF2-40B4-BE49-F238E27FC236}">
                <a16:creationId xmlns:a16="http://schemas.microsoft.com/office/drawing/2014/main" id="{71202D6A-3851-876D-E39E-6CFA7B28EA44}"/>
              </a:ext>
            </a:extLst>
          </p:cNvPr>
          <p:cNvPicPr>
            <a:picLocks noChangeAspect="1"/>
          </p:cNvPicPr>
          <p:nvPr/>
        </p:nvPicPr>
        <p:blipFill rotWithShape="1">
          <a:blip r:embed="rId3"/>
          <a:srcRect l="33988" r="35381"/>
          <a:stretch/>
        </p:blipFill>
        <p:spPr>
          <a:xfrm>
            <a:off x="8425060" y="3631679"/>
            <a:ext cx="1787979" cy="2009502"/>
          </a:xfrm>
          <a:prstGeom prst="rect">
            <a:avLst/>
          </a:prstGeom>
        </p:spPr>
      </p:pic>
    </p:spTree>
    <p:extLst>
      <p:ext uri="{BB962C8B-B14F-4D97-AF65-F5344CB8AC3E}">
        <p14:creationId xmlns:p14="http://schemas.microsoft.com/office/powerpoint/2010/main" val="1077185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B76E810A-7D89-CFF6-389E-860870EE3033}"/>
              </a:ext>
            </a:extLst>
          </p:cNvPr>
          <p:cNvSpPr txBox="1"/>
          <p:nvPr/>
        </p:nvSpPr>
        <p:spPr>
          <a:xfrm>
            <a:off x="2263555" y="298169"/>
            <a:ext cx="766489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latin typeface="+mj-lt"/>
                <a:cs typeface="Calibri Light" panose="020F0302020204030204" pitchFamily="34" charset="0"/>
              </a:rPr>
              <a:t>Kernels</a:t>
            </a:r>
            <a:endParaRPr lang="en-US" sz="2800" dirty="0">
              <a:solidFill>
                <a:srgbClr val="00A0E1"/>
              </a:solidFill>
              <a:latin typeface="+mj-lt"/>
              <a:cs typeface="Calibri Light" panose="020F0302020204030204" pitchFamily="34" charset="0"/>
            </a:endParaRPr>
          </a:p>
        </p:txBody>
      </p:sp>
      <p:sp>
        <p:nvSpPr>
          <p:cNvPr id="4" name="TextBox 1">
            <a:extLst>
              <a:ext uri="{FF2B5EF4-FFF2-40B4-BE49-F238E27FC236}">
                <a16:creationId xmlns:a16="http://schemas.microsoft.com/office/drawing/2014/main" id="{587FCFE1-8D64-207C-63BA-B1284A2A1859}"/>
              </a:ext>
            </a:extLst>
          </p:cNvPr>
          <p:cNvSpPr txBox="1"/>
          <p:nvPr/>
        </p:nvSpPr>
        <p:spPr>
          <a:xfrm>
            <a:off x="1325675" y="1216819"/>
            <a:ext cx="9540649" cy="4424362"/>
          </a:xfrm>
          <a:prstGeom prst="rect">
            <a:avLst/>
          </a:prstGeom>
          <a:noFill/>
        </p:spPr>
        <p:txBody>
          <a:bodyPr wrap="square"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cs typeface="Calibri Light" panose="020F0302020204030204" pitchFamily="34" charset="0"/>
              </a:rPr>
              <a:t>Implement filters on images</a:t>
            </a:r>
          </a:p>
          <a:p>
            <a:pPr marL="342900" indent="-342900">
              <a:buFont typeface="Arial" panose="020B0604020202020204" pitchFamily="34" charset="0"/>
              <a:buChar char="•"/>
            </a:pPr>
            <a:endParaRPr lang="en-US" sz="2400" dirty="0">
              <a:cs typeface="Calibri Light" panose="020F0302020204030204" pitchFamily="34" charset="0"/>
            </a:endParaRPr>
          </a:p>
          <a:p>
            <a:pPr marL="342900" indent="-342900">
              <a:buFont typeface="Arial" panose="020B0604020202020204" pitchFamily="34" charset="0"/>
              <a:buChar char="•"/>
            </a:pPr>
            <a:r>
              <a:rPr lang="en-US" sz="2400" dirty="0">
                <a:cs typeface="Calibri Light" panose="020F0302020204030204" pitchFamily="34" charset="0"/>
              </a:rPr>
              <a:t>Convolution operation between the kernel and an image</a:t>
            </a:r>
          </a:p>
          <a:p>
            <a:pPr marL="342900" indent="-342900">
              <a:buFont typeface="Arial" panose="020B0604020202020204" pitchFamily="34" charset="0"/>
              <a:buChar char="•"/>
            </a:pPr>
            <a:endParaRPr lang="en-US" sz="2000" dirty="0">
              <a:cs typeface="Calibri Light" panose="020F0302020204030204" pitchFamily="34" charset="0"/>
            </a:endParaRPr>
          </a:p>
        </p:txBody>
      </p:sp>
      <p:grpSp>
        <p:nvGrpSpPr>
          <p:cNvPr id="8" name="Group 7">
            <a:extLst>
              <a:ext uri="{FF2B5EF4-FFF2-40B4-BE49-F238E27FC236}">
                <a16:creationId xmlns:a16="http://schemas.microsoft.com/office/drawing/2014/main" id="{3FE066CE-B1CF-A69F-FD78-0326B8548FEC}"/>
              </a:ext>
            </a:extLst>
          </p:cNvPr>
          <p:cNvGrpSpPr/>
          <p:nvPr/>
        </p:nvGrpSpPr>
        <p:grpSpPr>
          <a:xfrm>
            <a:off x="2336064" y="2713831"/>
            <a:ext cx="7519869" cy="2927350"/>
            <a:chOff x="2903525" y="1965325"/>
            <a:chExt cx="7519869" cy="2927350"/>
          </a:xfrm>
        </p:grpSpPr>
        <p:pic>
          <p:nvPicPr>
            <p:cNvPr id="3074" name="Picture 2" descr="Intuitively Understanding Convolutions for Deep Learning | by Irhum Shafkat  | Towards Data Science">
              <a:extLst>
                <a:ext uri="{FF2B5EF4-FFF2-40B4-BE49-F238E27FC236}">
                  <a16:creationId xmlns:a16="http://schemas.microsoft.com/office/drawing/2014/main" id="{01E4723B-DAAB-0B5B-5EB7-B6681E37F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5493" y="1965325"/>
              <a:ext cx="5237901" cy="29273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AACEC79-3F77-AAE2-3790-AB56EF76E8AF}"/>
                    </a:ext>
                  </a:extLst>
                </p:cNvPr>
                <p:cNvSpPr txBox="1"/>
                <p:nvPr/>
              </p:nvSpPr>
              <p:spPr>
                <a:xfrm>
                  <a:off x="2903525" y="2859292"/>
                  <a:ext cx="1716722" cy="113941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m>
                          <m:mPr>
                            <m:mcs>
                              <m:mc>
                                <m:mcPr>
                                  <m:count m:val="3"/>
                                  <m:mcJc m:val="center"/>
                                </m:mcPr>
                              </m:mc>
                            </m:mcs>
                            <m:ctrlPr>
                              <a:rPr lang="en-NL" sz="2800" i="1" smtClean="0">
                                <a:latin typeface="Cambria Math" panose="02040503050406030204" pitchFamily="18" charset="0"/>
                              </a:rPr>
                            </m:ctrlPr>
                          </m:mPr>
                          <m:mr>
                            <m:e>
                              <m:r>
                                <m:rPr>
                                  <m:brk m:alnAt="7"/>
                                </m:rPr>
                                <a:rPr lang="nl-NL" sz="2800" b="0" i="1" smtClean="0">
                                  <a:latin typeface="Cambria Math" panose="02040503050406030204" pitchFamily="18" charset="0"/>
                                </a:rPr>
                                <m:t>0</m:t>
                              </m:r>
                            </m:e>
                            <m:e>
                              <m:r>
                                <a:rPr lang="nl-NL" sz="2800" b="0" i="1" smtClean="0">
                                  <a:latin typeface="Cambria Math" panose="02040503050406030204" pitchFamily="18" charset="0"/>
                                </a:rPr>
                                <m:t>1</m:t>
                              </m:r>
                            </m:e>
                            <m:e>
                              <m:r>
                                <a:rPr lang="nl-NL" sz="2800" b="0" i="1" smtClean="0">
                                  <a:latin typeface="Cambria Math" panose="02040503050406030204" pitchFamily="18" charset="0"/>
                                </a:rPr>
                                <m:t>2</m:t>
                              </m:r>
                            </m:e>
                          </m:mr>
                          <m:mr>
                            <m:e>
                              <m:r>
                                <a:rPr lang="nl-NL" sz="2800" b="0" i="1" smtClean="0">
                                  <a:latin typeface="Cambria Math" panose="02040503050406030204" pitchFamily="18" charset="0"/>
                                </a:rPr>
                                <m:t>2</m:t>
                              </m:r>
                            </m:e>
                            <m:e>
                              <m:r>
                                <a:rPr lang="nl-NL" sz="2800" b="0" i="1" smtClean="0">
                                  <a:latin typeface="Cambria Math" panose="02040503050406030204" pitchFamily="18" charset="0"/>
                                </a:rPr>
                                <m:t>2</m:t>
                              </m:r>
                            </m:e>
                            <m:e>
                              <m:r>
                                <a:rPr lang="nl-NL" sz="2800" b="0" i="1" smtClean="0">
                                  <a:latin typeface="Cambria Math" panose="02040503050406030204" pitchFamily="18" charset="0"/>
                                </a:rPr>
                                <m:t>0</m:t>
                              </m:r>
                            </m:e>
                          </m:mr>
                          <m:mr>
                            <m:e>
                              <m:r>
                                <a:rPr lang="nl-NL" sz="2800" b="0" i="1" smtClean="0">
                                  <a:latin typeface="Cambria Math" panose="02040503050406030204" pitchFamily="18" charset="0"/>
                                </a:rPr>
                                <m:t>0</m:t>
                              </m:r>
                            </m:e>
                            <m:e>
                              <m:r>
                                <a:rPr lang="nl-NL" sz="2800" b="0" i="1" smtClean="0">
                                  <a:latin typeface="Cambria Math" panose="02040503050406030204" pitchFamily="18" charset="0"/>
                                </a:rPr>
                                <m:t>1</m:t>
                              </m:r>
                            </m:e>
                            <m:e>
                              <m:r>
                                <a:rPr lang="nl-NL" sz="2800" b="0" i="1" smtClean="0">
                                  <a:latin typeface="Cambria Math" panose="02040503050406030204" pitchFamily="18" charset="0"/>
                                </a:rPr>
                                <m:t>2</m:t>
                              </m:r>
                            </m:e>
                          </m:mr>
                        </m:m>
                      </m:oMath>
                    </m:oMathPara>
                  </a14:m>
                  <a:endParaRPr lang="en-NL" sz="2800" dirty="0"/>
                </a:p>
              </p:txBody>
            </p:sp>
          </mc:Choice>
          <mc:Fallback>
            <p:sp>
              <p:nvSpPr>
                <p:cNvPr id="2" name="TextBox 1">
                  <a:extLst>
                    <a:ext uri="{FF2B5EF4-FFF2-40B4-BE49-F238E27FC236}">
                      <a16:creationId xmlns:a16="http://schemas.microsoft.com/office/drawing/2014/main" id="{EAACEC79-3F77-AAE2-3790-AB56EF76E8AF}"/>
                    </a:ext>
                  </a:extLst>
                </p:cNvPr>
                <p:cNvSpPr txBox="1">
                  <a:spLocks noRot="1" noChangeAspect="1" noMove="1" noResize="1" noEditPoints="1" noAdjustHandles="1" noChangeArrowheads="1" noChangeShapeType="1" noTextEdit="1"/>
                </p:cNvSpPr>
                <p:nvPr/>
              </p:nvSpPr>
              <p:spPr>
                <a:xfrm>
                  <a:off x="2903525" y="2859292"/>
                  <a:ext cx="1716722" cy="1139414"/>
                </a:xfrm>
                <a:prstGeom prst="rect">
                  <a:avLst/>
                </a:prstGeom>
                <a:blipFill>
                  <a:blip r:embed="rId4"/>
                  <a:stretch>
                    <a:fillRect t="-1111" b="-10000"/>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2662EB7-C2DD-D137-7103-586B910F547F}"/>
                    </a:ext>
                  </a:extLst>
                </p:cNvPr>
                <p:cNvSpPr txBox="1"/>
                <p:nvPr/>
              </p:nvSpPr>
              <p:spPr>
                <a:xfrm>
                  <a:off x="4620247" y="3152000"/>
                  <a:ext cx="351058" cy="5539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NL" sz="3600" i="1" smtClean="0">
                            <a:latin typeface="Cambria Math" panose="02040503050406030204" pitchFamily="18" charset="0"/>
                            <a:ea typeface="Cambria Math" panose="02040503050406030204" pitchFamily="18" charset="0"/>
                          </a:rPr>
                          <m:t>∗</m:t>
                        </m:r>
                      </m:oMath>
                    </m:oMathPara>
                  </a14:m>
                  <a:endParaRPr lang="en-NL" dirty="0"/>
                </a:p>
              </p:txBody>
            </p:sp>
          </mc:Choice>
          <mc:Fallback>
            <p:sp>
              <p:nvSpPr>
                <p:cNvPr id="6" name="TextBox 5">
                  <a:extLst>
                    <a:ext uri="{FF2B5EF4-FFF2-40B4-BE49-F238E27FC236}">
                      <a16:creationId xmlns:a16="http://schemas.microsoft.com/office/drawing/2014/main" id="{52662EB7-C2DD-D137-7103-586B910F547F}"/>
                    </a:ext>
                  </a:extLst>
                </p:cNvPr>
                <p:cNvSpPr txBox="1">
                  <a:spLocks noRot="1" noChangeAspect="1" noMove="1" noResize="1" noEditPoints="1" noAdjustHandles="1" noChangeArrowheads="1" noChangeShapeType="1" noTextEdit="1"/>
                </p:cNvSpPr>
                <p:nvPr/>
              </p:nvSpPr>
              <p:spPr>
                <a:xfrm>
                  <a:off x="4620247" y="3152000"/>
                  <a:ext cx="351058" cy="553998"/>
                </a:xfrm>
                <a:prstGeom prst="rect">
                  <a:avLst/>
                </a:prstGeom>
                <a:blipFill>
                  <a:blip r:embed="rId5"/>
                  <a:stretch>
                    <a:fillRect l="-14286" r="-14286"/>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E4BBB89-BB03-3F49-2132-EF8C82D2BC56}"/>
                    </a:ext>
                  </a:extLst>
                </p:cNvPr>
                <p:cNvSpPr txBox="1"/>
                <p:nvPr/>
              </p:nvSpPr>
              <p:spPr>
                <a:xfrm>
                  <a:off x="8182394" y="3182778"/>
                  <a:ext cx="419987"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NL" sz="3200" i="1" smtClean="0">
                            <a:latin typeface="Cambria Math" panose="02040503050406030204" pitchFamily="18" charset="0"/>
                            <a:ea typeface="Cambria Math" panose="02040503050406030204" pitchFamily="18" charset="0"/>
                          </a:rPr>
                          <m:t>=</m:t>
                        </m:r>
                      </m:oMath>
                    </m:oMathPara>
                  </a14:m>
                  <a:endParaRPr lang="en-NL" sz="3200" dirty="0"/>
                </a:p>
              </p:txBody>
            </p:sp>
          </mc:Choice>
          <mc:Fallback>
            <p:sp>
              <p:nvSpPr>
                <p:cNvPr id="7" name="TextBox 6">
                  <a:extLst>
                    <a:ext uri="{FF2B5EF4-FFF2-40B4-BE49-F238E27FC236}">
                      <a16:creationId xmlns:a16="http://schemas.microsoft.com/office/drawing/2014/main" id="{CE4BBB89-BB03-3F49-2132-EF8C82D2BC56}"/>
                    </a:ext>
                  </a:extLst>
                </p:cNvPr>
                <p:cNvSpPr txBox="1">
                  <a:spLocks noRot="1" noChangeAspect="1" noMove="1" noResize="1" noEditPoints="1" noAdjustHandles="1" noChangeArrowheads="1" noChangeShapeType="1" noTextEdit="1"/>
                </p:cNvSpPr>
                <p:nvPr/>
              </p:nvSpPr>
              <p:spPr>
                <a:xfrm>
                  <a:off x="8182394" y="3182778"/>
                  <a:ext cx="419987" cy="492443"/>
                </a:xfrm>
                <a:prstGeom prst="rect">
                  <a:avLst/>
                </a:prstGeom>
                <a:blipFill>
                  <a:blip r:embed="rId6"/>
                  <a:stretch>
                    <a:fillRect l="-5882" r="-5882"/>
                  </a:stretch>
                </a:blipFill>
              </p:spPr>
              <p:txBody>
                <a:bodyPr/>
                <a:lstStyle/>
                <a:p>
                  <a:r>
                    <a:rPr lang="en-NL">
                      <a:noFill/>
                    </a:rPr>
                    <a:t> </a:t>
                  </a:r>
                </a:p>
              </p:txBody>
            </p:sp>
          </mc:Fallback>
        </mc:AlternateContent>
      </p:grpSp>
    </p:spTree>
    <p:extLst>
      <p:ext uri="{BB962C8B-B14F-4D97-AF65-F5344CB8AC3E}">
        <p14:creationId xmlns:p14="http://schemas.microsoft.com/office/powerpoint/2010/main" val="3096369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B76E810A-7D89-CFF6-389E-860870EE3033}"/>
              </a:ext>
            </a:extLst>
          </p:cNvPr>
          <p:cNvSpPr txBox="1"/>
          <p:nvPr/>
        </p:nvSpPr>
        <p:spPr>
          <a:xfrm>
            <a:off x="2263555" y="298169"/>
            <a:ext cx="766489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latin typeface="+mj-lt"/>
                <a:cs typeface="Calibri Light" panose="020F0302020204030204" pitchFamily="34" charset="0"/>
              </a:rPr>
              <a:t>Kernels</a:t>
            </a:r>
            <a:endParaRPr lang="en-US" sz="2800" dirty="0">
              <a:solidFill>
                <a:srgbClr val="00A0E1"/>
              </a:solidFill>
              <a:latin typeface="+mj-lt"/>
              <a:cs typeface="Calibri Light" panose="020F0302020204030204" pitchFamily="34" charset="0"/>
            </a:endParaRPr>
          </a:p>
        </p:txBody>
      </p:sp>
      <p:pic>
        <p:nvPicPr>
          <p:cNvPr id="5" name="Picture 4">
            <a:extLst>
              <a:ext uri="{FF2B5EF4-FFF2-40B4-BE49-F238E27FC236}">
                <a16:creationId xmlns:a16="http://schemas.microsoft.com/office/drawing/2014/main" id="{319C81F4-7639-50DB-75EB-194693E3D976}"/>
              </a:ext>
            </a:extLst>
          </p:cNvPr>
          <p:cNvPicPr>
            <a:picLocks noChangeAspect="1"/>
          </p:cNvPicPr>
          <p:nvPr/>
        </p:nvPicPr>
        <p:blipFill>
          <a:blip r:embed="rId3"/>
          <a:stretch>
            <a:fillRect/>
          </a:stretch>
        </p:blipFill>
        <p:spPr>
          <a:xfrm>
            <a:off x="3399489" y="942507"/>
            <a:ext cx="5393021" cy="5617324"/>
          </a:xfrm>
          <a:prstGeom prst="rect">
            <a:avLst/>
          </a:prstGeom>
        </p:spPr>
      </p:pic>
    </p:spTree>
    <p:extLst>
      <p:ext uri="{BB962C8B-B14F-4D97-AF65-F5344CB8AC3E}">
        <p14:creationId xmlns:p14="http://schemas.microsoft.com/office/powerpoint/2010/main" val="3780369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B76E810A-7D89-CFF6-389E-860870EE3033}"/>
              </a:ext>
            </a:extLst>
          </p:cNvPr>
          <p:cNvSpPr txBox="1"/>
          <p:nvPr/>
        </p:nvSpPr>
        <p:spPr>
          <a:xfrm>
            <a:off x="2263555" y="298169"/>
            <a:ext cx="766489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latin typeface="+mj-lt"/>
                <a:cs typeface="Calibri Light" panose="020F0302020204030204" pitchFamily="34" charset="0"/>
              </a:rPr>
              <a:t>Gaussian blur</a:t>
            </a:r>
            <a:endParaRPr lang="en-US" sz="2800" dirty="0">
              <a:solidFill>
                <a:srgbClr val="00A0E1"/>
              </a:solidFill>
              <a:latin typeface="+mj-lt"/>
              <a:cs typeface="Calibri Light" panose="020F0302020204030204" pitchFamily="34" charset="0"/>
            </a:endParaRPr>
          </a:p>
        </p:txBody>
      </p:sp>
      <p:sp>
        <p:nvSpPr>
          <p:cNvPr id="4" name="TextBox 1">
            <a:extLst>
              <a:ext uri="{FF2B5EF4-FFF2-40B4-BE49-F238E27FC236}">
                <a16:creationId xmlns:a16="http://schemas.microsoft.com/office/drawing/2014/main" id="{587FCFE1-8D64-207C-63BA-B1284A2A1859}"/>
              </a:ext>
            </a:extLst>
          </p:cNvPr>
          <p:cNvSpPr txBox="1"/>
          <p:nvPr/>
        </p:nvSpPr>
        <p:spPr>
          <a:xfrm>
            <a:off x="1325675" y="1216819"/>
            <a:ext cx="9540649" cy="4424362"/>
          </a:xfrm>
          <a:prstGeom prst="rect">
            <a:avLst/>
          </a:prstGeom>
          <a:noFill/>
        </p:spPr>
        <p:txBody>
          <a:bodyPr wrap="square"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sz="2000" dirty="0">
                <a:cs typeface="Calibri Light" panose="020F0302020204030204" pitchFamily="34" charset="0"/>
              </a:rPr>
              <a:t>Makes use of a Gaussian kernel</a:t>
            </a:r>
          </a:p>
          <a:p>
            <a:pPr marL="800100" lvl="1" indent="-342900">
              <a:lnSpc>
                <a:spcPct val="150000"/>
              </a:lnSpc>
              <a:buFont typeface="Arial" panose="020B0604020202020204" pitchFamily="34" charset="0"/>
              <a:buChar char="•"/>
            </a:pPr>
            <a:r>
              <a:rPr lang="en-US" sz="2000" dirty="0">
                <a:cs typeface="Calibri Light" panose="020F0302020204030204" pitchFamily="34" charset="0"/>
              </a:rPr>
              <a:t>Gaussian function</a:t>
            </a:r>
          </a:p>
          <a:p>
            <a:pPr marL="342900" indent="-342900">
              <a:lnSpc>
                <a:spcPct val="150000"/>
              </a:lnSpc>
              <a:buFont typeface="Arial" panose="020B0604020202020204" pitchFamily="34" charset="0"/>
              <a:buChar char="•"/>
            </a:pPr>
            <a:r>
              <a:rPr lang="en-US" sz="2000" dirty="0">
                <a:cs typeface="Calibri Light" panose="020F0302020204030204" pitchFamily="34" charset="0"/>
              </a:rPr>
              <a:t>Reduce image noise</a:t>
            </a:r>
          </a:p>
          <a:p>
            <a:pPr marL="342900" indent="-342900">
              <a:lnSpc>
                <a:spcPct val="150000"/>
              </a:lnSpc>
              <a:buFont typeface="Arial" panose="020B0604020202020204" pitchFamily="34" charset="0"/>
              <a:buChar char="•"/>
            </a:pPr>
            <a:r>
              <a:rPr lang="en-US" sz="2000" dirty="0">
                <a:cs typeface="Calibri Light" panose="020F0302020204030204" pitchFamily="34" charset="0"/>
              </a:rPr>
              <a:t>Reduce detail (low-pass filter)</a:t>
            </a:r>
            <a:endParaRPr lang="en-US" dirty="0">
              <a:cs typeface="Calibri Light" panose="020F0302020204030204" pitchFamily="34" charset="0"/>
            </a:endParaRPr>
          </a:p>
        </p:txBody>
      </p:sp>
      <p:pic>
        <p:nvPicPr>
          <p:cNvPr id="6" name="Picture 5">
            <a:extLst>
              <a:ext uri="{FF2B5EF4-FFF2-40B4-BE49-F238E27FC236}">
                <a16:creationId xmlns:a16="http://schemas.microsoft.com/office/drawing/2014/main" id="{FAD8DE74-35A2-DB64-68AC-13F4EBE65E06}"/>
              </a:ext>
            </a:extLst>
          </p:cNvPr>
          <p:cNvPicPr>
            <a:picLocks noChangeAspect="1"/>
          </p:cNvPicPr>
          <p:nvPr/>
        </p:nvPicPr>
        <p:blipFill>
          <a:blip r:embed="rId3"/>
          <a:stretch>
            <a:fillRect/>
          </a:stretch>
        </p:blipFill>
        <p:spPr>
          <a:xfrm>
            <a:off x="5786430" y="882944"/>
            <a:ext cx="4142015" cy="2627847"/>
          </a:xfrm>
          <a:prstGeom prst="rect">
            <a:avLst/>
          </a:prstGeom>
        </p:spPr>
      </p:pic>
      <p:pic>
        <p:nvPicPr>
          <p:cNvPr id="7" name="Picture 6">
            <a:extLst>
              <a:ext uri="{FF2B5EF4-FFF2-40B4-BE49-F238E27FC236}">
                <a16:creationId xmlns:a16="http://schemas.microsoft.com/office/drawing/2014/main" id="{999C43C6-3479-ECBB-42BE-F197504B689E}"/>
              </a:ext>
            </a:extLst>
          </p:cNvPr>
          <p:cNvPicPr>
            <a:picLocks noChangeAspect="1"/>
          </p:cNvPicPr>
          <p:nvPr/>
        </p:nvPicPr>
        <p:blipFill>
          <a:blip r:embed="rId4"/>
          <a:stretch>
            <a:fillRect/>
          </a:stretch>
        </p:blipFill>
        <p:spPr>
          <a:xfrm>
            <a:off x="2851878" y="3600523"/>
            <a:ext cx="6488244" cy="2738697"/>
          </a:xfrm>
          <a:prstGeom prst="rect">
            <a:avLst/>
          </a:prstGeom>
        </p:spPr>
      </p:pic>
    </p:spTree>
    <p:extLst>
      <p:ext uri="{BB962C8B-B14F-4D97-AF65-F5344CB8AC3E}">
        <p14:creationId xmlns:p14="http://schemas.microsoft.com/office/powerpoint/2010/main" val="1540493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B76E810A-7D89-CFF6-389E-860870EE3033}"/>
              </a:ext>
            </a:extLst>
          </p:cNvPr>
          <p:cNvSpPr txBox="1"/>
          <p:nvPr/>
        </p:nvSpPr>
        <p:spPr>
          <a:xfrm>
            <a:off x="2263555" y="298169"/>
            <a:ext cx="766489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latin typeface="+mj-lt"/>
                <a:cs typeface="Calibri Light" panose="020F0302020204030204" pitchFamily="34" charset="0"/>
              </a:rPr>
              <a:t>Gaussian blur</a:t>
            </a:r>
            <a:endParaRPr lang="en-US" sz="2800" dirty="0">
              <a:solidFill>
                <a:srgbClr val="00A0E1"/>
              </a:solidFill>
              <a:latin typeface="+mj-lt"/>
              <a:cs typeface="Calibri Light" panose="020F0302020204030204" pitchFamily="34" charset="0"/>
            </a:endParaRPr>
          </a:p>
        </p:txBody>
      </p:sp>
      <p:pic>
        <p:nvPicPr>
          <p:cNvPr id="6146" name="Picture 2" descr="Example CIFAR-100 image [17] after various level of Gaussian noise,... |  Download Scientific Diagram">
            <a:extLst>
              <a:ext uri="{FF2B5EF4-FFF2-40B4-BE49-F238E27FC236}">
                <a16:creationId xmlns:a16="http://schemas.microsoft.com/office/drawing/2014/main" id="{A56F303E-1029-1A9F-82BA-15D6091C14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608" t="38095" b="31429"/>
          <a:stretch/>
        </p:blipFill>
        <p:spPr bwMode="auto">
          <a:xfrm>
            <a:off x="3300590" y="4060734"/>
            <a:ext cx="5590819" cy="21114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2D Gaussian function">
            <a:extLst>
              <a:ext uri="{FF2B5EF4-FFF2-40B4-BE49-F238E27FC236}">
                <a16:creationId xmlns:a16="http://schemas.microsoft.com/office/drawing/2014/main" id="{126E61F7-8250-5847-24B9-F79BC763BF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823" y="999348"/>
            <a:ext cx="3500354" cy="26252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438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B76E810A-7D89-CFF6-389E-860870EE3033}"/>
              </a:ext>
            </a:extLst>
          </p:cNvPr>
          <p:cNvSpPr txBox="1"/>
          <p:nvPr/>
        </p:nvSpPr>
        <p:spPr>
          <a:xfrm>
            <a:off x="2263555" y="298169"/>
            <a:ext cx="766489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7030A0"/>
                </a:solidFill>
                <a:latin typeface="+mj-lt"/>
                <a:cs typeface="Calibri Light" panose="020F0302020204030204" pitchFamily="34" charset="0"/>
              </a:rPr>
              <a:t>Gaussian blur</a:t>
            </a:r>
            <a:endParaRPr lang="en-US" sz="2800" dirty="0">
              <a:solidFill>
                <a:srgbClr val="00A0E1"/>
              </a:solidFill>
              <a:latin typeface="+mj-lt"/>
              <a:cs typeface="Calibri Light" panose="020F0302020204030204" pitchFamily="34" charset="0"/>
            </a:endParaRPr>
          </a:p>
        </p:txBody>
      </p:sp>
      <p:pic>
        <p:nvPicPr>
          <p:cNvPr id="6148" name="Picture 4" descr="Blur demo animation">
            <a:extLst>
              <a:ext uri="{FF2B5EF4-FFF2-40B4-BE49-F238E27FC236}">
                <a16:creationId xmlns:a16="http://schemas.microsoft.com/office/drawing/2014/main" id="{FAB42D9A-ECA5-81F5-1CC7-78CAF40319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9235" y="4348551"/>
            <a:ext cx="6913528" cy="221128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t image">
            <a:extLst>
              <a:ext uri="{FF2B5EF4-FFF2-40B4-BE49-F238E27FC236}">
                <a16:creationId xmlns:a16="http://schemas.microsoft.com/office/drawing/2014/main" id="{179BB55F-93AB-DEFF-C8B1-CB88264A09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9367" y="1164562"/>
            <a:ext cx="2153263" cy="2902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3598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132</TotalTime>
  <Words>875</Words>
  <Application>Microsoft Macintosh PowerPoint</Application>
  <PresentationFormat>Widescreen</PresentationFormat>
  <Paragraphs>69</Paragraphs>
  <Slides>8</Slides>
  <Notes>8</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8</vt:i4>
      </vt:variant>
    </vt:vector>
  </HeadingPairs>
  <TitlesOfParts>
    <vt:vector size="22" baseType="lpstr">
      <vt:lpstr>Arial</vt:lpstr>
      <vt:lpstr>Assistant</vt:lpstr>
      <vt:lpstr>Calibri</vt:lpstr>
      <vt:lpstr>Calibri Light</vt:lpstr>
      <vt:lpstr>Cambria Math</vt:lpstr>
      <vt:lpstr>Nunito</vt:lpstr>
      <vt:lpstr>Symbol</vt:lpstr>
      <vt:lpstr>Times New Roman</vt:lpstr>
      <vt:lpstr>Ubuntu</vt:lpstr>
      <vt:lpstr>Wingdings</vt:lpstr>
      <vt:lpstr>office theme</vt:lpstr>
      <vt:lpstr>Office Theme</vt:lpstr>
      <vt:lpstr>Office Theme</vt:lpstr>
      <vt:lpstr>Office Theme</vt:lpstr>
      <vt:lpstr>Image Processing with Python Blurring images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Giulia  Crocioni</cp:lastModifiedBy>
  <cp:revision>410</cp:revision>
  <dcterms:created xsi:type="dcterms:W3CDTF">2023-01-31T11:47:30Z</dcterms:created>
  <dcterms:modified xsi:type="dcterms:W3CDTF">2023-02-21T15:48:17Z</dcterms:modified>
</cp:coreProperties>
</file>